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6" r:id="rId2"/>
    <p:sldId id="268" r:id="rId3"/>
    <p:sldId id="270" r:id="rId4"/>
    <p:sldId id="269" r:id="rId5"/>
    <p:sldId id="278" r:id="rId6"/>
    <p:sldId id="259" r:id="rId7"/>
    <p:sldId id="260" r:id="rId8"/>
    <p:sldId id="267" r:id="rId9"/>
    <p:sldId id="261" r:id="rId10"/>
    <p:sldId id="266" r:id="rId11"/>
    <p:sldId id="262" r:id="rId12"/>
    <p:sldId id="265" r:id="rId13"/>
  </p:sldIdLst>
  <p:sldSz cx="9906000" cy="6858000" type="A4"/>
  <p:notesSz cx="7100888" cy="10231438"/>
  <p:embeddedFontLst>
    <p:embeddedFont>
      <p:font typeface="Poppins" panose="00000500000000000000" pitchFamily="2" charset="0"/>
      <p:regular r:id="rId14"/>
      <p:bold r:id="rId15"/>
      <p:italic r:id="rId16"/>
      <p:boldItalic r:id="rId17"/>
    </p:embeddedFont>
    <p:embeddedFont>
      <p:font typeface="Poppins Black" panose="00000A00000000000000" pitchFamily="2" charset="0"/>
      <p:bold r:id="rId18"/>
      <p:boldItalic r:id="rId19"/>
    </p:embeddedFont>
    <p:embeddedFont>
      <p:font typeface="Poppins Medium" panose="00000600000000000000" pitchFamily="2" charset="0"/>
      <p:regular r:id="rId20"/>
      <p:italic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len McHenry" initials="HM" lastIdx="1" clrIdx="0">
    <p:extLst>
      <p:ext uri="{19B8F6BF-5375-455C-9EA6-DF929625EA0E}">
        <p15:presenceInfo xmlns:p15="http://schemas.microsoft.com/office/powerpoint/2012/main" userId="S::sushmw@bath.ac.uk::e2d07a7c-7a6d-4024-bbd7-77f6704f3577" providerId="AD"/>
      </p:ext>
    </p:extLst>
  </p:cmAuthor>
  <p:cmAuthor id="2" name="Andrew McLaughlin" initials="AM" lastIdx="1" clrIdx="1">
    <p:extLst>
      <p:ext uri="{19B8F6BF-5375-455C-9EA6-DF929625EA0E}">
        <p15:presenceInfo xmlns:p15="http://schemas.microsoft.com/office/powerpoint/2012/main" userId="Andrew McLaughl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1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2F28B7-BDF8-44FA-8AFE-E5C7E0BCE60E}" v="41" dt="2026-08-27T09:27:43.6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6" d="100"/>
          <a:sy n="76" d="100"/>
        </p:scale>
        <p:origin x="645"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font" Target="fonts/font6.fntdata"/><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commentAuthors" Target="commentAuthors.xml"/><Relationship Id="rId27" Type="http://schemas.microsoft.com/office/2016/11/relationships/changesInfo" Target="changesInfos/changesInfo1.xml"/><Relationship Id="rId30"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ona Slaven" userId="80ef62f48701bf43" providerId="LiveId" clId="{636AA381-AE5A-46ED-A5D4-46C383FE1056}"/>
    <pc:docChg chg="undo redo custSel addSld delSld modSld">
      <pc:chgData name="Fiona Slaven" userId="80ef62f48701bf43" providerId="LiveId" clId="{636AA381-AE5A-46ED-A5D4-46C383FE1056}" dt="2026-08-27T09:27:47.033" v="6332" actId="790"/>
      <pc:docMkLst>
        <pc:docMk/>
      </pc:docMkLst>
      <pc:sldChg chg="addSp delSp modSp mod">
        <pc:chgData name="Fiona Slaven" userId="80ef62f48701bf43" providerId="LiveId" clId="{636AA381-AE5A-46ED-A5D4-46C383FE1056}" dt="2026-08-27T09:16:50.079" v="6031"/>
        <pc:sldMkLst>
          <pc:docMk/>
          <pc:sldMk cId="1472019270" sldId="259"/>
        </pc:sldMkLst>
        <pc:spChg chg="mod">
          <ac:chgData name="Fiona Slaven" userId="80ef62f48701bf43" providerId="LiveId" clId="{636AA381-AE5A-46ED-A5D4-46C383FE1056}" dt="2026-08-27T09:16:46.820" v="6029" actId="20577"/>
          <ac:spMkLst>
            <pc:docMk/>
            <pc:sldMk cId="1472019270" sldId="259"/>
            <ac:spMk id="2" creationId="{DE872428-C041-4139-A206-BB45AB138B3E}"/>
          </ac:spMkLst>
        </pc:spChg>
        <pc:spChg chg="add del mod">
          <ac:chgData name="Fiona Slaven" userId="80ef62f48701bf43" providerId="LiveId" clId="{636AA381-AE5A-46ED-A5D4-46C383FE1056}" dt="2026-08-27T09:16:50.079" v="6031"/>
          <ac:spMkLst>
            <pc:docMk/>
            <pc:sldMk cId="1472019270" sldId="259"/>
            <ac:spMk id="5" creationId="{9AED9195-EE4C-86E4-6E73-E2A0D683E0EB}"/>
          </ac:spMkLst>
        </pc:spChg>
        <pc:graphicFrameChg chg="mod modGraphic">
          <ac:chgData name="Fiona Slaven" userId="80ef62f48701bf43" providerId="LiveId" clId="{636AA381-AE5A-46ED-A5D4-46C383FE1056}" dt="2026-08-27T06:54:39.720" v="822" actId="14100"/>
          <ac:graphicFrameMkLst>
            <pc:docMk/>
            <pc:sldMk cId="1472019270" sldId="259"/>
            <ac:graphicFrameMk id="4" creationId="{CAC2B973-7D82-4429-A112-B356225004B7}"/>
          </ac:graphicFrameMkLst>
        </pc:graphicFrameChg>
      </pc:sldChg>
      <pc:sldChg chg="modSp mod">
        <pc:chgData name="Fiona Slaven" userId="80ef62f48701bf43" providerId="LiveId" clId="{636AA381-AE5A-46ED-A5D4-46C383FE1056}" dt="2026-08-27T09:18:00.509" v="6058" actId="20577"/>
        <pc:sldMkLst>
          <pc:docMk/>
          <pc:sldMk cId="2915212617" sldId="260"/>
        </pc:sldMkLst>
        <pc:spChg chg="mod">
          <ac:chgData name="Fiona Slaven" userId="80ef62f48701bf43" providerId="LiveId" clId="{636AA381-AE5A-46ED-A5D4-46C383FE1056}" dt="2026-08-27T09:18:00.509" v="6058" actId="20577"/>
          <ac:spMkLst>
            <pc:docMk/>
            <pc:sldMk cId="2915212617" sldId="260"/>
            <ac:spMk id="2" creationId="{66351129-669F-4E32-82C1-3491BDB69301}"/>
          </ac:spMkLst>
        </pc:spChg>
      </pc:sldChg>
      <pc:sldChg chg="modSp mod">
        <pc:chgData name="Fiona Slaven" userId="80ef62f48701bf43" providerId="LiveId" clId="{636AA381-AE5A-46ED-A5D4-46C383FE1056}" dt="2026-08-27T09:27:47.033" v="6332" actId="790"/>
        <pc:sldMkLst>
          <pc:docMk/>
          <pc:sldMk cId="3497398598" sldId="261"/>
        </pc:sldMkLst>
        <pc:spChg chg="mod">
          <ac:chgData name="Fiona Slaven" userId="80ef62f48701bf43" providerId="LiveId" clId="{636AA381-AE5A-46ED-A5D4-46C383FE1056}" dt="2026-08-27T09:27:47.033" v="6332" actId="790"/>
          <ac:spMkLst>
            <pc:docMk/>
            <pc:sldMk cId="3497398598" sldId="261"/>
            <ac:spMk id="2" creationId="{7B990DE3-685A-4E57-8AC0-24CEA337ACD6}"/>
          </ac:spMkLst>
        </pc:spChg>
      </pc:sldChg>
      <pc:sldChg chg="modSp mod">
        <pc:chgData name="Fiona Slaven" userId="80ef62f48701bf43" providerId="LiveId" clId="{636AA381-AE5A-46ED-A5D4-46C383FE1056}" dt="2026-08-27T09:27:25.859" v="6330" actId="20577"/>
        <pc:sldMkLst>
          <pc:docMk/>
          <pc:sldMk cId="3259376012" sldId="262"/>
        </pc:sldMkLst>
        <pc:spChg chg="mod">
          <ac:chgData name="Fiona Slaven" userId="80ef62f48701bf43" providerId="LiveId" clId="{636AA381-AE5A-46ED-A5D4-46C383FE1056}" dt="2026-08-27T09:27:25.859" v="6330" actId="20577"/>
          <ac:spMkLst>
            <pc:docMk/>
            <pc:sldMk cId="3259376012" sldId="262"/>
            <ac:spMk id="2" creationId="{9345E69F-F98E-49EC-AD0E-A8BE52940B1E}"/>
          </ac:spMkLst>
        </pc:spChg>
      </pc:sldChg>
      <pc:sldChg chg="modSp mod">
        <pc:chgData name="Fiona Slaven" userId="80ef62f48701bf43" providerId="LiveId" clId="{636AA381-AE5A-46ED-A5D4-46C383FE1056}" dt="2026-08-27T09:24:15.953" v="6208" actId="20577"/>
        <pc:sldMkLst>
          <pc:docMk/>
          <pc:sldMk cId="998133108" sldId="266"/>
        </pc:sldMkLst>
        <pc:spChg chg="mod">
          <ac:chgData name="Fiona Slaven" userId="80ef62f48701bf43" providerId="LiveId" clId="{636AA381-AE5A-46ED-A5D4-46C383FE1056}" dt="2026-08-27T09:24:15.953" v="6208" actId="20577"/>
          <ac:spMkLst>
            <pc:docMk/>
            <pc:sldMk cId="998133108" sldId="266"/>
            <ac:spMk id="2" creationId="{7B990DE3-685A-4E57-8AC0-24CEA337ACD6}"/>
          </ac:spMkLst>
        </pc:spChg>
      </pc:sldChg>
      <pc:sldChg chg="modSp mod">
        <pc:chgData name="Fiona Slaven" userId="80ef62f48701bf43" providerId="LiveId" clId="{636AA381-AE5A-46ED-A5D4-46C383FE1056}" dt="2026-08-27T09:27:41.135" v="6331" actId="790"/>
        <pc:sldMkLst>
          <pc:docMk/>
          <pc:sldMk cId="3730450145" sldId="267"/>
        </pc:sldMkLst>
        <pc:spChg chg="mod">
          <ac:chgData name="Fiona Slaven" userId="80ef62f48701bf43" providerId="LiveId" clId="{636AA381-AE5A-46ED-A5D4-46C383FE1056}" dt="2026-08-27T09:27:41.135" v="6331" actId="790"/>
          <ac:spMkLst>
            <pc:docMk/>
            <pc:sldMk cId="3730450145" sldId="267"/>
            <ac:spMk id="2" creationId="{7B990DE3-685A-4E57-8AC0-24CEA337ACD6}"/>
          </ac:spMkLst>
        </pc:spChg>
      </pc:sldChg>
      <pc:sldChg chg="modSp mod">
        <pc:chgData name="Fiona Slaven" userId="80ef62f48701bf43" providerId="LiveId" clId="{636AA381-AE5A-46ED-A5D4-46C383FE1056}" dt="2026-08-27T06:24:48.732" v="185" actId="20577"/>
        <pc:sldMkLst>
          <pc:docMk/>
          <pc:sldMk cId="2208842952" sldId="269"/>
        </pc:sldMkLst>
        <pc:spChg chg="mod">
          <ac:chgData name="Fiona Slaven" userId="80ef62f48701bf43" providerId="LiveId" clId="{636AA381-AE5A-46ED-A5D4-46C383FE1056}" dt="2026-08-27T06:24:48.732" v="185" actId="20577"/>
          <ac:spMkLst>
            <pc:docMk/>
            <pc:sldMk cId="2208842952" sldId="269"/>
            <ac:spMk id="2" creationId="{59D6562A-E307-0781-47B6-AC89CBC373B2}"/>
          </ac:spMkLst>
        </pc:spChg>
        <pc:spChg chg="mod">
          <ac:chgData name="Fiona Slaven" userId="80ef62f48701bf43" providerId="LiveId" clId="{636AA381-AE5A-46ED-A5D4-46C383FE1056}" dt="2026-08-26T07:09:55.792" v="40" actId="14100"/>
          <ac:spMkLst>
            <pc:docMk/>
            <pc:sldMk cId="2208842952" sldId="269"/>
            <ac:spMk id="3" creationId="{790E5A97-AEBF-FE00-FD7B-B9CCD0241B99}"/>
          </ac:spMkLst>
        </pc:spChg>
      </pc:sldChg>
      <pc:sldChg chg="new del">
        <pc:chgData name="Fiona Slaven" userId="80ef62f48701bf43" providerId="LiveId" clId="{636AA381-AE5A-46ED-A5D4-46C383FE1056}" dt="2026-08-27T06:28:49.793" v="386" actId="2696"/>
        <pc:sldMkLst>
          <pc:docMk/>
          <pc:sldMk cId="2961365331" sldId="271"/>
        </pc:sldMkLst>
      </pc:sldChg>
      <pc:sldChg chg="modSp add mod">
        <pc:chgData name="Fiona Slaven" userId="80ef62f48701bf43" providerId="LiveId" clId="{636AA381-AE5A-46ED-A5D4-46C383FE1056}" dt="2026-08-27T08:38:10.163" v="4400" actId="20577"/>
        <pc:sldMkLst>
          <pc:docMk/>
          <pc:sldMk cId="2104367151" sldId="278"/>
        </pc:sldMkLst>
        <pc:spChg chg="mod">
          <ac:chgData name="Fiona Slaven" userId="80ef62f48701bf43" providerId="LiveId" clId="{636AA381-AE5A-46ED-A5D4-46C383FE1056}" dt="2026-08-27T08:38:10.163" v="4400" actId="20577"/>
          <ac:spMkLst>
            <pc:docMk/>
            <pc:sldMk cId="2104367151" sldId="278"/>
            <ac:spMk id="3600"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DDE3311-FD2C-4B6C-975D-F2ABD9EAFB8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a:stretch/>
        </p:blipFill>
        <p:spPr>
          <a:xfrm>
            <a:off x="0" y="0"/>
            <a:ext cx="9906000" cy="6858000"/>
          </a:xfrm>
          <a:prstGeom prst="rect">
            <a:avLst/>
          </a:prstGeom>
        </p:spPr>
      </p:pic>
      <p:sp>
        <p:nvSpPr>
          <p:cNvPr id="8" name="TextBox 7">
            <a:extLst>
              <a:ext uri="{FF2B5EF4-FFF2-40B4-BE49-F238E27FC236}">
                <a16:creationId xmlns:a16="http://schemas.microsoft.com/office/drawing/2014/main" id="{09FC1E85-4917-45E5-9918-8B453439979A}"/>
              </a:ext>
            </a:extLst>
          </p:cNvPr>
          <p:cNvSpPr txBox="1"/>
          <p:nvPr userDrawn="1"/>
        </p:nvSpPr>
        <p:spPr>
          <a:xfrm>
            <a:off x="6414466" y="153642"/>
            <a:ext cx="3326296" cy="461665"/>
          </a:xfrm>
          <a:prstGeom prst="rect">
            <a:avLst/>
          </a:prstGeom>
          <a:noFill/>
        </p:spPr>
        <p:txBody>
          <a:bodyPr wrap="square" rtlCol="0">
            <a:spAutoFit/>
          </a:bodyPr>
          <a:lstStyle/>
          <a:p>
            <a:pPr algn="r"/>
            <a:r>
              <a:rPr lang="en-US" sz="2400" b="1" dirty="0">
                <a:solidFill>
                  <a:schemeClr val="bg1"/>
                </a:solidFill>
                <a:latin typeface="Poppins" panose="00000500000000000000" pitchFamily="2" charset="0"/>
                <a:cs typeface="Poppins" panose="00000500000000000000" pitchFamily="2" charset="0"/>
              </a:rPr>
              <a:t>APPLICANT PACK</a:t>
            </a:r>
            <a:endParaRPr lang="en-GB" sz="2400" b="1" dirty="0">
              <a:solidFill>
                <a:schemeClr val="bg1"/>
              </a:solidFill>
              <a:latin typeface="Poppins" panose="00000500000000000000" pitchFamily="2" charset="0"/>
              <a:cs typeface="Poppins" panose="00000500000000000000" pitchFamily="2" charset="0"/>
            </a:endParaRPr>
          </a:p>
        </p:txBody>
      </p:sp>
      <p:sp>
        <p:nvSpPr>
          <p:cNvPr id="9" name="Title 8">
            <a:extLst>
              <a:ext uri="{FF2B5EF4-FFF2-40B4-BE49-F238E27FC236}">
                <a16:creationId xmlns:a16="http://schemas.microsoft.com/office/drawing/2014/main" id="{0EB33950-50E1-456A-A2D1-37486C3002F5}"/>
              </a:ext>
            </a:extLst>
          </p:cNvPr>
          <p:cNvSpPr>
            <a:spLocks noGrp="1"/>
          </p:cNvSpPr>
          <p:nvPr>
            <p:ph type="title" hasCustomPrompt="1"/>
          </p:nvPr>
        </p:nvSpPr>
        <p:spPr>
          <a:xfrm>
            <a:off x="681037" y="2184402"/>
            <a:ext cx="8543925" cy="1325563"/>
          </a:xfrm>
        </p:spPr>
        <p:txBody>
          <a:bodyPr>
            <a:noAutofit/>
          </a:bodyPr>
          <a:lstStyle>
            <a:lvl1pPr algn="ctr">
              <a:defRPr sz="4800" b="1">
                <a:solidFill>
                  <a:schemeClr val="bg1"/>
                </a:solidFill>
                <a:latin typeface="Poppins" panose="00000500000000000000" pitchFamily="2" charset="0"/>
                <a:cs typeface="Poppins" panose="00000500000000000000" pitchFamily="2" charset="0"/>
              </a:defRPr>
            </a:lvl1pPr>
          </a:lstStyle>
          <a:p>
            <a:r>
              <a:rPr lang="en-US" dirty="0"/>
              <a:t>Job Title </a:t>
            </a:r>
            <a:endParaRPr lang="en-GB" dirty="0"/>
          </a:p>
        </p:txBody>
      </p:sp>
      <p:pic>
        <p:nvPicPr>
          <p:cNvPr id="10" name="Picture 9">
            <a:extLst>
              <a:ext uri="{FF2B5EF4-FFF2-40B4-BE49-F238E27FC236}">
                <a16:creationId xmlns:a16="http://schemas.microsoft.com/office/drawing/2014/main" id="{A9748472-4B70-4993-8903-52B3684234F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35134" y="6176393"/>
            <a:ext cx="1484601" cy="402865"/>
          </a:xfrm>
          <a:prstGeom prst="rect">
            <a:avLst/>
          </a:prstGeom>
        </p:spPr>
      </p:pic>
    </p:spTree>
    <p:extLst>
      <p:ext uri="{BB962C8B-B14F-4D97-AF65-F5344CB8AC3E}">
        <p14:creationId xmlns:p14="http://schemas.microsoft.com/office/powerpoint/2010/main" val="147340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15158 - Bath - Powerpoint - Background2.jpg">
            <a:extLst>
              <a:ext uri="{FF2B5EF4-FFF2-40B4-BE49-F238E27FC236}">
                <a16:creationId xmlns:a16="http://schemas.microsoft.com/office/drawing/2014/main" id="{E6E1B0DA-4C95-4CB0-A23B-9C705449A00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a:stretch/>
        </p:blipFill>
        <p:spPr>
          <a:xfrm>
            <a:off x="0" y="0"/>
            <a:ext cx="9906000" cy="6858000"/>
          </a:xfrm>
          <a:prstGeom prst="rect">
            <a:avLst/>
          </a:prstGeom>
        </p:spPr>
      </p:pic>
      <p:sp>
        <p:nvSpPr>
          <p:cNvPr id="3" name="Content Placeholder 2"/>
          <p:cNvSpPr>
            <a:spLocks noGrp="1"/>
          </p:cNvSpPr>
          <p:nvPr>
            <p:ph idx="1" hasCustomPrompt="1"/>
          </p:nvPr>
        </p:nvSpPr>
        <p:spPr>
          <a:xfrm>
            <a:off x="681038" y="1073150"/>
            <a:ext cx="8543925" cy="4351338"/>
          </a:xfrm>
        </p:spPr>
        <p:txBody>
          <a:bodyPr>
            <a:normAutofit/>
          </a:bodyPr>
          <a:lstStyle>
            <a:lvl1pPr marL="0" indent="0">
              <a:spcBef>
                <a:spcPts val="0"/>
              </a:spcBef>
              <a:spcAft>
                <a:spcPts val="1200"/>
              </a:spcAft>
              <a:buNone/>
              <a:defRPr sz="1600">
                <a:latin typeface="Poppins" panose="00000500000000000000" pitchFamily="2" charset="0"/>
                <a:cs typeface="Poppins" panose="00000500000000000000" pitchFamily="2" charset="0"/>
              </a:defRPr>
            </a:lvl1pPr>
          </a:lstStyle>
          <a:p>
            <a:pPr lvl="0"/>
            <a:r>
              <a:rPr lang="en-US" dirty="0"/>
              <a:t>Edit text</a:t>
            </a:r>
          </a:p>
        </p:txBody>
      </p:sp>
      <p:sp>
        <p:nvSpPr>
          <p:cNvPr id="8" name="Title 7">
            <a:extLst>
              <a:ext uri="{FF2B5EF4-FFF2-40B4-BE49-F238E27FC236}">
                <a16:creationId xmlns:a16="http://schemas.microsoft.com/office/drawing/2014/main" id="{27938B96-7F46-4899-AC79-36BA9E9CD4FC}"/>
              </a:ext>
            </a:extLst>
          </p:cNvPr>
          <p:cNvSpPr>
            <a:spLocks noGrp="1"/>
          </p:cNvSpPr>
          <p:nvPr>
            <p:ph type="title" hasCustomPrompt="1"/>
          </p:nvPr>
        </p:nvSpPr>
        <p:spPr>
          <a:xfrm>
            <a:off x="681038" y="365127"/>
            <a:ext cx="8543925" cy="606423"/>
          </a:xfrm>
        </p:spPr>
        <p:txBody>
          <a:bodyPr>
            <a:normAutofit/>
          </a:bodyPr>
          <a:lstStyle>
            <a:lvl1pPr>
              <a:defRPr sz="2400">
                <a:solidFill>
                  <a:srgbClr val="0001B4"/>
                </a:solidFill>
                <a:latin typeface="Poppins" panose="00000500000000000000" pitchFamily="2" charset="0"/>
                <a:cs typeface="Poppins" panose="00000500000000000000" pitchFamily="2" charset="0"/>
              </a:defRPr>
            </a:lvl1pPr>
          </a:lstStyle>
          <a:p>
            <a:r>
              <a:rPr lang="en-US" dirty="0"/>
              <a:t>Title</a:t>
            </a:r>
            <a:endParaRPr lang="en-GB" dirty="0"/>
          </a:p>
        </p:txBody>
      </p:sp>
      <p:pic>
        <p:nvPicPr>
          <p:cNvPr id="5" name="Picture 4">
            <a:extLst>
              <a:ext uri="{FF2B5EF4-FFF2-40B4-BE49-F238E27FC236}">
                <a16:creationId xmlns:a16="http://schemas.microsoft.com/office/drawing/2014/main" id="{7BC46ACA-4B30-457D-951B-7879FF01B774}"/>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35135" y="6176392"/>
            <a:ext cx="1484600" cy="402865"/>
          </a:xfrm>
          <a:prstGeom prst="rect">
            <a:avLst/>
          </a:prstGeom>
        </p:spPr>
      </p:pic>
    </p:spTree>
    <p:extLst>
      <p:ext uri="{BB962C8B-B14F-4D97-AF65-F5344CB8AC3E}">
        <p14:creationId xmlns:p14="http://schemas.microsoft.com/office/powerpoint/2010/main" val="1326219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30AE48-B745-4258-9A90-FF3B260274A3}" type="datetimeFigureOut">
              <a:rPr lang="en-GB" smtClean="0"/>
              <a:t>26/08/2026</a:t>
            </a:fld>
            <a:endParaRPr lang="en-GB" dirty="0"/>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FDC88E-0A8F-4DEE-B853-4F2B83600CC2}" type="slidenum">
              <a:rPr lang="en-GB" smtClean="0"/>
              <a:t>‹#›</a:t>
            </a:fld>
            <a:endParaRPr lang="en-GB" dirty="0"/>
          </a:p>
        </p:txBody>
      </p:sp>
    </p:spTree>
    <p:extLst>
      <p:ext uri="{BB962C8B-B14F-4D97-AF65-F5344CB8AC3E}">
        <p14:creationId xmlns:p14="http://schemas.microsoft.com/office/powerpoint/2010/main" val="1651363582"/>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thesubath.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5277F-6CD0-421C-AB5A-81E03D8EF0CC}"/>
              </a:ext>
            </a:extLst>
          </p:cNvPr>
          <p:cNvSpPr>
            <a:spLocks noGrp="1"/>
          </p:cNvSpPr>
          <p:nvPr>
            <p:ph type="ctrTitle"/>
          </p:nvPr>
        </p:nvSpPr>
        <p:spPr>
          <a:xfrm>
            <a:off x="0" y="2277831"/>
            <a:ext cx="9906000" cy="2387600"/>
          </a:xfrm>
        </p:spPr>
        <p:txBody>
          <a:bodyPr/>
          <a:lstStyle/>
          <a:p>
            <a:r>
              <a:rPr lang="en-US" dirty="0"/>
              <a:t>Finance Manager</a:t>
            </a:r>
            <a:endParaRPr lang="en-GB" dirty="0"/>
          </a:p>
        </p:txBody>
      </p:sp>
    </p:spTree>
    <p:extLst>
      <p:ext uri="{BB962C8B-B14F-4D97-AF65-F5344CB8AC3E}">
        <p14:creationId xmlns:p14="http://schemas.microsoft.com/office/powerpoint/2010/main" val="1667780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6FD494-32D3-401D-A332-AEAA811040F0}"/>
              </a:ext>
            </a:extLst>
          </p:cNvPr>
          <p:cNvSpPr>
            <a:spLocks noGrp="1"/>
          </p:cNvSpPr>
          <p:nvPr>
            <p:ph idx="1"/>
          </p:nvPr>
        </p:nvSpPr>
        <p:spPr>
          <a:xfrm>
            <a:off x="681038" y="1073149"/>
            <a:ext cx="8543925" cy="5125632"/>
          </a:xfrm>
        </p:spPr>
        <p:txBody>
          <a:bodyPr>
            <a:noAutofit/>
          </a:bodyPr>
          <a:lstStyle/>
          <a:p>
            <a:r>
              <a:rPr lang="en-GB" sz="1600" dirty="0"/>
              <a:t>We’re so pleased you found us. </a:t>
            </a:r>
          </a:p>
          <a:p>
            <a:r>
              <a:rPr lang="en-GB" sz="1600" dirty="0"/>
              <a:t>We believe that students can and want to shape the communities they are part of for the better. </a:t>
            </a:r>
          </a:p>
          <a:p>
            <a:r>
              <a:rPr lang="en-GB" sz="1600" dirty="0"/>
              <a:t>Through our student leaders and elected representatives, we create opportunities for students to come together and inspire them to make change and shape the world around them. </a:t>
            </a:r>
          </a:p>
          <a:p>
            <a:r>
              <a:rPr lang="en-GB" sz="1600" dirty="0"/>
              <a:t>It’s a seriously fun place to work, driven by our values with a diverse and international perspective, with a really supportive staff team and a focus on your development. </a:t>
            </a:r>
          </a:p>
          <a:p>
            <a:r>
              <a:rPr lang="en-GB" sz="1600" dirty="0"/>
              <a:t>Students’ unions come in all shapes and sizes. With job roles at all levels, and with more than 550 unions across the country, you can work with us to start building a career doing what you love. </a:t>
            </a:r>
          </a:p>
          <a:p>
            <a:r>
              <a:rPr lang="en-GB" sz="1600" dirty="0"/>
              <a:t>Come join us! </a:t>
            </a:r>
          </a:p>
          <a:p>
            <a:r>
              <a:rPr lang="en-GB" sz="1600" b="1" dirty="0"/>
              <a:t>Ryan Bird </a:t>
            </a:r>
          </a:p>
          <a:p>
            <a:r>
              <a:rPr lang="en-GB" sz="1600" b="1" dirty="0"/>
              <a:t>Chief Executive</a:t>
            </a:r>
            <a:endParaRPr lang="en-US" sz="1400" b="1" dirty="0">
              <a:solidFill>
                <a:schemeClr val="accent6">
                  <a:lumMod val="10000"/>
                </a:schemeClr>
              </a:solidFill>
            </a:endParaRPr>
          </a:p>
        </p:txBody>
      </p:sp>
      <p:sp>
        <p:nvSpPr>
          <p:cNvPr id="3" name="Title 2">
            <a:extLst>
              <a:ext uri="{FF2B5EF4-FFF2-40B4-BE49-F238E27FC236}">
                <a16:creationId xmlns:a16="http://schemas.microsoft.com/office/drawing/2014/main" id="{144F5C28-2549-489F-A342-67E4E28FDB36}"/>
              </a:ext>
            </a:extLst>
          </p:cNvPr>
          <p:cNvSpPr>
            <a:spLocks noGrp="1"/>
          </p:cNvSpPr>
          <p:nvPr>
            <p:ph type="title"/>
          </p:nvPr>
        </p:nvSpPr>
        <p:spPr/>
        <p:txBody>
          <a:bodyPr>
            <a:normAutofit/>
          </a:bodyPr>
          <a:lstStyle/>
          <a:p>
            <a:r>
              <a:rPr lang="en-US" dirty="0"/>
              <a:t>Welcome</a:t>
            </a:r>
            <a:endParaRPr lang="en-GB" dirty="0"/>
          </a:p>
        </p:txBody>
      </p:sp>
    </p:spTree>
    <p:extLst>
      <p:ext uri="{BB962C8B-B14F-4D97-AF65-F5344CB8AC3E}">
        <p14:creationId xmlns:p14="http://schemas.microsoft.com/office/powerpoint/2010/main" val="3306053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6FD494-32D3-401D-A332-AEAA811040F0}"/>
              </a:ext>
            </a:extLst>
          </p:cNvPr>
          <p:cNvSpPr>
            <a:spLocks noGrp="1"/>
          </p:cNvSpPr>
          <p:nvPr>
            <p:ph idx="1"/>
          </p:nvPr>
        </p:nvSpPr>
        <p:spPr>
          <a:xfrm>
            <a:off x="561252" y="870256"/>
            <a:ext cx="8980313" cy="5345013"/>
          </a:xfrm>
        </p:spPr>
        <p:txBody>
          <a:bodyPr>
            <a:noAutofit/>
          </a:bodyPr>
          <a:lstStyle/>
          <a:p>
            <a:r>
              <a:rPr lang="en-US" dirty="0">
                <a:solidFill>
                  <a:schemeClr val="accent6">
                    <a:lumMod val="10000"/>
                  </a:schemeClr>
                </a:solidFill>
              </a:rPr>
              <a:t>The SU </a:t>
            </a:r>
            <a:r>
              <a:rPr lang="en-US" i="1" dirty="0">
                <a:solidFill>
                  <a:schemeClr val="accent6">
                    <a:lumMod val="10000"/>
                  </a:schemeClr>
                </a:solidFill>
              </a:rPr>
              <a:t>is</a:t>
            </a:r>
            <a:r>
              <a:rPr lang="en-US" dirty="0">
                <a:solidFill>
                  <a:schemeClr val="accent6">
                    <a:lumMod val="10000"/>
                  </a:schemeClr>
                </a:solidFill>
              </a:rPr>
              <a:t> the body of students at the University of Bath. We believe students have the power to change communities they belong to for the better when they come together. </a:t>
            </a:r>
          </a:p>
          <a:p>
            <a:r>
              <a:rPr lang="en-US" dirty="0">
                <a:solidFill>
                  <a:schemeClr val="accent6">
                    <a:lumMod val="10000"/>
                  </a:schemeClr>
                </a:solidFill>
              </a:rPr>
              <a:t>Through our student leaders and elected representatives, we grow and support student communities as they provide opportunities for others and change the world around us for the better.</a:t>
            </a:r>
          </a:p>
          <a:p>
            <a:r>
              <a:rPr lang="en-US" dirty="0">
                <a:solidFill>
                  <a:schemeClr val="accent6">
                    <a:lumMod val="10000"/>
                  </a:schemeClr>
                </a:solidFill>
              </a:rPr>
              <a:t>Together we: Promote student interest and welfare; Provide support and advice;</a:t>
            </a:r>
            <a:br>
              <a:rPr lang="en-US" dirty="0">
                <a:solidFill>
                  <a:schemeClr val="accent6">
                    <a:lumMod val="10000"/>
                  </a:schemeClr>
                </a:solidFill>
              </a:rPr>
            </a:br>
            <a:r>
              <a:rPr lang="en-US" dirty="0">
                <a:solidFill>
                  <a:schemeClr val="accent6">
                    <a:lumMod val="10000"/>
                  </a:schemeClr>
                </a:solidFill>
              </a:rPr>
              <a:t>Represent the student community with the University and others; Provide social, cultural, sporting and recreational activities. </a:t>
            </a:r>
          </a:p>
          <a:p>
            <a:r>
              <a:rPr lang="en-US" dirty="0">
                <a:solidFill>
                  <a:schemeClr val="accent6">
                    <a:lumMod val="10000"/>
                  </a:schemeClr>
                </a:solidFill>
              </a:rPr>
              <a:t>How we do this is through student-led:</a:t>
            </a:r>
          </a:p>
          <a:p>
            <a:pPr marL="285750" indent="-285750">
              <a:spcAft>
                <a:spcPts val="0"/>
              </a:spcAft>
              <a:buFont typeface="Arial" panose="020B0604020202020204" pitchFamily="34" charset="0"/>
              <a:buChar char="•"/>
            </a:pPr>
            <a:r>
              <a:rPr lang="en-US" dirty="0">
                <a:solidFill>
                  <a:schemeClr val="accent6">
                    <a:lumMod val="10000"/>
                  </a:schemeClr>
                </a:solidFill>
              </a:rPr>
              <a:t>Voice 		– helping students stand up, speak up and make their voice heard,</a:t>
            </a:r>
          </a:p>
          <a:p>
            <a:pPr marL="285750" indent="-285750">
              <a:spcAft>
                <a:spcPts val="0"/>
              </a:spcAft>
              <a:buFont typeface="Arial" panose="020B0604020202020204" pitchFamily="34" charset="0"/>
              <a:buChar char="•"/>
            </a:pPr>
            <a:r>
              <a:rPr lang="en-US" dirty="0">
                <a:solidFill>
                  <a:schemeClr val="accent6">
                    <a:lumMod val="10000"/>
                  </a:schemeClr>
                </a:solidFill>
              </a:rPr>
              <a:t>Experiences	– making friends and memories that last a lifetime, </a:t>
            </a:r>
          </a:p>
          <a:p>
            <a:pPr marL="285750" indent="-285750">
              <a:spcAft>
                <a:spcPts val="0"/>
              </a:spcAft>
              <a:buFont typeface="Arial" panose="020B0604020202020204" pitchFamily="34" charset="0"/>
              <a:buChar char="•"/>
            </a:pPr>
            <a:r>
              <a:rPr lang="en-US" dirty="0">
                <a:solidFill>
                  <a:schemeClr val="accent6">
                    <a:lumMod val="10000"/>
                  </a:schemeClr>
                </a:solidFill>
              </a:rPr>
              <a:t>Groups 	- broadening horizons with our communities of students, </a:t>
            </a:r>
          </a:p>
          <a:p>
            <a:pPr marL="285750" indent="-285750">
              <a:spcAft>
                <a:spcPts val="0"/>
              </a:spcAft>
              <a:buFont typeface="Arial" panose="020B0604020202020204" pitchFamily="34" charset="0"/>
              <a:buChar char="•"/>
            </a:pPr>
            <a:r>
              <a:rPr lang="en-US" dirty="0">
                <a:solidFill>
                  <a:schemeClr val="accent6">
                    <a:lumMod val="10000"/>
                  </a:schemeClr>
                </a:solidFill>
              </a:rPr>
              <a:t>Support 	– providing advice and support on student life, </a:t>
            </a:r>
          </a:p>
          <a:p>
            <a:pPr marL="285750" indent="-285750">
              <a:spcAft>
                <a:spcPts val="0"/>
              </a:spcAft>
              <a:buFont typeface="Arial" panose="020B0604020202020204" pitchFamily="34" charset="0"/>
              <a:buChar char="•"/>
            </a:pPr>
            <a:r>
              <a:rPr lang="en-US" dirty="0">
                <a:solidFill>
                  <a:schemeClr val="accent6">
                    <a:lumMod val="10000"/>
                  </a:schemeClr>
                </a:solidFill>
              </a:rPr>
              <a:t>Development 	- developing the skills students need to lead and change. </a:t>
            </a:r>
          </a:p>
          <a:p>
            <a:pPr>
              <a:spcAft>
                <a:spcPts val="0"/>
              </a:spcAft>
            </a:pPr>
            <a:endParaRPr lang="en-US" dirty="0">
              <a:solidFill>
                <a:schemeClr val="accent6">
                  <a:lumMod val="10000"/>
                </a:schemeClr>
              </a:solidFill>
            </a:endParaRPr>
          </a:p>
          <a:p>
            <a:r>
              <a:rPr lang="en-US" dirty="0">
                <a:solidFill>
                  <a:schemeClr val="accent6">
                    <a:lumMod val="10000"/>
                  </a:schemeClr>
                </a:solidFill>
              </a:rPr>
              <a:t>Our work is overseen by an independent board made up of six elected student officers, two independent students and five external trustees.  The SU is funded by a grant from the University of Bath, membership income and the commercial revenue that we generate through our range of student spaces and services.</a:t>
            </a:r>
          </a:p>
          <a:p>
            <a:r>
              <a:rPr lang="en-US" dirty="0">
                <a:solidFill>
                  <a:schemeClr val="accent6">
                    <a:lumMod val="10000"/>
                  </a:schemeClr>
                </a:solidFill>
              </a:rPr>
              <a:t>Visit our website for more details: </a:t>
            </a:r>
            <a:r>
              <a:rPr lang="en-GB" dirty="0">
                <a:hlinkClick r:id="rId2"/>
              </a:rPr>
              <a:t>The SU Bath</a:t>
            </a:r>
            <a:endParaRPr lang="en-US" dirty="0">
              <a:solidFill>
                <a:schemeClr val="accent6">
                  <a:lumMod val="10000"/>
                </a:schemeClr>
              </a:solidFill>
            </a:endParaRPr>
          </a:p>
        </p:txBody>
      </p:sp>
      <p:sp>
        <p:nvSpPr>
          <p:cNvPr id="3" name="Title 2">
            <a:extLst>
              <a:ext uri="{FF2B5EF4-FFF2-40B4-BE49-F238E27FC236}">
                <a16:creationId xmlns:a16="http://schemas.microsoft.com/office/drawing/2014/main" id="{144F5C28-2549-489F-A342-67E4E28FDB36}"/>
              </a:ext>
            </a:extLst>
          </p:cNvPr>
          <p:cNvSpPr>
            <a:spLocks noGrp="1"/>
          </p:cNvSpPr>
          <p:nvPr>
            <p:ph type="title"/>
          </p:nvPr>
        </p:nvSpPr>
        <p:spPr>
          <a:xfrm>
            <a:off x="561252" y="365127"/>
            <a:ext cx="8663711" cy="631254"/>
          </a:xfrm>
        </p:spPr>
        <p:txBody>
          <a:bodyPr>
            <a:normAutofit/>
          </a:bodyPr>
          <a:lstStyle/>
          <a:p>
            <a:r>
              <a:rPr lang="en-US" dirty="0"/>
              <a:t>What we do</a:t>
            </a:r>
            <a:endParaRPr lang="en-GB" dirty="0"/>
          </a:p>
        </p:txBody>
      </p:sp>
    </p:spTree>
    <p:extLst>
      <p:ext uri="{BB962C8B-B14F-4D97-AF65-F5344CB8AC3E}">
        <p14:creationId xmlns:p14="http://schemas.microsoft.com/office/powerpoint/2010/main" val="673473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F672C-9AE6-0FEE-D435-67E63BA5C9F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D6562A-E307-0781-47B6-AC89CBC373B2}"/>
              </a:ext>
            </a:extLst>
          </p:cNvPr>
          <p:cNvSpPr>
            <a:spLocks noGrp="1"/>
          </p:cNvSpPr>
          <p:nvPr>
            <p:ph idx="1"/>
          </p:nvPr>
        </p:nvSpPr>
        <p:spPr>
          <a:xfrm>
            <a:off x="769357" y="756745"/>
            <a:ext cx="8702566" cy="5353969"/>
          </a:xfrm>
        </p:spPr>
        <p:txBody>
          <a:bodyPr>
            <a:noAutofit/>
          </a:bodyPr>
          <a:lstStyle/>
          <a:p>
            <a:r>
              <a:rPr lang="en-US" dirty="0">
                <a:solidFill>
                  <a:schemeClr val="accent6">
                    <a:lumMod val="10000"/>
                  </a:schemeClr>
                </a:solidFill>
              </a:rPr>
              <a:t>The SU Bath delivers exceptional student programming - we believe one of the UK’s best.</a:t>
            </a:r>
          </a:p>
          <a:p>
            <a:r>
              <a:rPr lang="en-GB" dirty="0"/>
              <a:t>The organisation is midway through an ambitious organisational development programme, with strong foundations in place and significant opportunities ahead to shape how The SU operates, plans, and delivers for its members. </a:t>
            </a:r>
            <a:endParaRPr lang="en-US" dirty="0">
              <a:solidFill>
                <a:schemeClr val="accent6">
                  <a:lumMod val="10000"/>
                </a:schemeClr>
              </a:solidFill>
            </a:endParaRPr>
          </a:p>
          <a:p>
            <a:r>
              <a:rPr lang="en-GB" dirty="0"/>
              <a:t>We are seeking to improve the student experience through:</a:t>
            </a:r>
          </a:p>
          <a:p>
            <a:pPr marL="285750" indent="-285750">
              <a:spcAft>
                <a:spcPts val="0"/>
              </a:spcAft>
              <a:buFont typeface="Arial" panose="020B0604020202020204" pitchFamily="34" charset="0"/>
              <a:buChar char="•"/>
            </a:pPr>
            <a:r>
              <a:rPr lang="en-GB" dirty="0"/>
              <a:t>Faster, more responsive services,</a:t>
            </a:r>
          </a:p>
          <a:p>
            <a:pPr marL="285750" indent="-285750">
              <a:spcAft>
                <a:spcPts val="0"/>
              </a:spcAft>
              <a:buFont typeface="Arial" panose="020B0604020202020204" pitchFamily="34" charset="0"/>
              <a:buChar char="•"/>
            </a:pPr>
            <a:r>
              <a:rPr lang="en-GB" dirty="0"/>
              <a:t>Improved staff engagement,</a:t>
            </a:r>
          </a:p>
          <a:p>
            <a:pPr marL="285750" indent="-285750">
              <a:spcAft>
                <a:spcPts val="0"/>
              </a:spcAft>
              <a:buFont typeface="Arial" panose="020B0604020202020204" pitchFamily="34" charset="0"/>
              <a:buChar char="•"/>
            </a:pPr>
            <a:r>
              <a:rPr lang="en-GB" dirty="0"/>
              <a:t>Increased student-staff opportunities, </a:t>
            </a:r>
          </a:p>
          <a:p>
            <a:pPr marL="285750" indent="-285750">
              <a:spcAft>
                <a:spcPts val="0"/>
              </a:spcAft>
              <a:buFont typeface="Arial" panose="020B0604020202020204" pitchFamily="34" charset="0"/>
              <a:buChar char="•"/>
            </a:pPr>
            <a:r>
              <a:rPr lang="en-GB" dirty="0"/>
              <a:t>Reduced operational pressure,</a:t>
            </a:r>
          </a:p>
          <a:p>
            <a:pPr marL="285750" indent="-285750">
              <a:spcAft>
                <a:spcPts val="0"/>
              </a:spcAft>
              <a:buFont typeface="Arial" panose="020B0604020202020204" pitchFamily="34" charset="0"/>
              <a:buChar char="•"/>
            </a:pPr>
            <a:r>
              <a:rPr lang="en-GB" dirty="0"/>
              <a:t>Strategic leadership capacity for long-term, values-led growth</a:t>
            </a:r>
          </a:p>
          <a:p>
            <a:pPr marL="285750" indent="-285750">
              <a:spcAft>
                <a:spcPts val="0"/>
              </a:spcAft>
              <a:buFont typeface="Arial" panose="020B0604020202020204" pitchFamily="34" charset="0"/>
              <a:buChar char="•"/>
            </a:pPr>
            <a:endParaRPr lang="en-US" dirty="0">
              <a:solidFill>
                <a:schemeClr val="accent6">
                  <a:lumMod val="10000"/>
                </a:schemeClr>
              </a:solidFill>
            </a:endParaRPr>
          </a:p>
          <a:p>
            <a:r>
              <a:rPr lang="en-US" dirty="0">
                <a:solidFill>
                  <a:schemeClr val="accent6">
                    <a:lumMod val="10000"/>
                  </a:schemeClr>
                </a:solidFill>
              </a:rPr>
              <a:t>Our plan will deliver change across three pillars:</a:t>
            </a:r>
          </a:p>
          <a:p>
            <a:r>
              <a:rPr lang="en-US" b="1" dirty="0">
                <a:solidFill>
                  <a:schemeClr val="accent6">
                    <a:lumMod val="10000"/>
                  </a:schemeClr>
                </a:solidFill>
                <a:latin typeface="Poppins" panose="00000500000000000000" pitchFamily="2" charset="0"/>
                <a:cs typeface="Poppins" panose="00000500000000000000" pitchFamily="2" charset="0"/>
              </a:rPr>
              <a:t>1) Systems</a:t>
            </a:r>
            <a:r>
              <a:rPr lang="en-US" dirty="0">
                <a:solidFill>
                  <a:schemeClr val="accent6">
                    <a:lumMod val="10000"/>
                  </a:schemeClr>
                </a:solidFill>
                <a:latin typeface="Poppins" panose="00000500000000000000" pitchFamily="2" charset="0"/>
                <a:cs typeface="Poppins" panose="00000500000000000000" pitchFamily="2" charset="0"/>
              </a:rPr>
              <a:t>: 	Agile Planning &amp; Digital Transformation</a:t>
            </a:r>
            <a:br>
              <a:rPr lang="en-US" dirty="0">
                <a:solidFill>
                  <a:schemeClr val="accent6">
                    <a:lumMod val="10000"/>
                  </a:schemeClr>
                </a:solidFill>
                <a:latin typeface="Poppins" panose="00000500000000000000" pitchFamily="2" charset="0"/>
                <a:cs typeface="Poppins" panose="00000500000000000000" pitchFamily="2" charset="0"/>
              </a:rPr>
            </a:br>
            <a:r>
              <a:rPr lang="en-US" b="1" dirty="0">
                <a:solidFill>
                  <a:schemeClr val="accent6">
                    <a:lumMod val="10000"/>
                  </a:schemeClr>
                </a:solidFill>
                <a:latin typeface="Poppins" panose="00000500000000000000" pitchFamily="2" charset="0"/>
                <a:cs typeface="Poppins" panose="00000500000000000000" pitchFamily="2" charset="0"/>
              </a:rPr>
              <a:t>2) Culture</a:t>
            </a:r>
            <a:r>
              <a:rPr lang="en-US" dirty="0">
                <a:solidFill>
                  <a:schemeClr val="accent6">
                    <a:lumMod val="10000"/>
                  </a:schemeClr>
                </a:solidFill>
                <a:latin typeface="Poppins" panose="00000500000000000000" pitchFamily="2" charset="0"/>
                <a:cs typeface="Poppins" panose="00000500000000000000" pitchFamily="2" charset="0"/>
              </a:rPr>
              <a:t>: 	Trust, Collaboration &amp; Change Confidence</a:t>
            </a:r>
            <a:br>
              <a:rPr lang="en-US" dirty="0">
                <a:solidFill>
                  <a:schemeClr val="accent6">
                    <a:lumMod val="10000"/>
                  </a:schemeClr>
                </a:solidFill>
              </a:rPr>
            </a:br>
            <a:r>
              <a:rPr lang="en-US" b="1" dirty="0">
                <a:solidFill>
                  <a:schemeClr val="accent6">
                    <a:lumMod val="10000"/>
                  </a:schemeClr>
                </a:solidFill>
              </a:rPr>
              <a:t>3) </a:t>
            </a:r>
            <a:r>
              <a:rPr lang="en-US" b="1" dirty="0">
                <a:solidFill>
                  <a:schemeClr val="accent6">
                    <a:lumMod val="10000"/>
                  </a:schemeClr>
                </a:solidFill>
                <a:latin typeface="Poppins" panose="00000500000000000000" pitchFamily="2" charset="0"/>
                <a:cs typeface="Poppins" panose="00000500000000000000" pitchFamily="2" charset="0"/>
              </a:rPr>
              <a:t>Structure</a:t>
            </a:r>
            <a:r>
              <a:rPr lang="en-US" dirty="0">
                <a:solidFill>
                  <a:schemeClr val="accent6">
                    <a:lumMod val="10000"/>
                  </a:schemeClr>
                </a:solidFill>
                <a:latin typeface="Poppins" panose="00000500000000000000" pitchFamily="2" charset="0"/>
                <a:cs typeface="Poppins" panose="00000500000000000000" pitchFamily="2" charset="0"/>
              </a:rPr>
              <a:t>: 	Strategic Leadership &amp; Distributed Accountability</a:t>
            </a:r>
          </a:p>
          <a:p>
            <a:r>
              <a:rPr lang="en-US" dirty="0">
                <a:solidFill>
                  <a:schemeClr val="accent6">
                    <a:lumMod val="10000"/>
                  </a:schemeClr>
                </a:solidFill>
              </a:rPr>
              <a:t>The Finance Team is part of our Operations department which are central to all three of these pillars.  </a:t>
            </a:r>
            <a:r>
              <a:rPr lang="en-GB" dirty="0">
                <a:solidFill>
                  <a:schemeClr val="accent6">
                    <a:lumMod val="10000"/>
                  </a:schemeClr>
                </a:solidFill>
              </a:rPr>
              <a:t>We are looking for an individual to ensure team stability, manage day-to-day operations,</a:t>
            </a:r>
            <a:r>
              <a:rPr lang="en-US" dirty="0">
                <a:solidFill>
                  <a:schemeClr val="accent6">
                    <a:lumMod val="10000"/>
                  </a:schemeClr>
                </a:solidFill>
              </a:rPr>
              <a:t> and support us in delivering a modern and effective finance function for the future.</a:t>
            </a:r>
          </a:p>
          <a:p>
            <a:endParaRPr lang="en-US" dirty="0">
              <a:solidFill>
                <a:schemeClr val="accent6">
                  <a:lumMod val="10000"/>
                </a:schemeClr>
              </a:solidFill>
            </a:endParaRPr>
          </a:p>
          <a:p>
            <a:endParaRPr lang="en-US" sz="1400" dirty="0">
              <a:solidFill>
                <a:schemeClr val="accent6">
                  <a:lumMod val="10000"/>
                </a:schemeClr>
              </a:solidFill>
            </a:endParaRPr>
          </a:p>
          <a:p>
            <a:endParaRPr lang="en-US" sz="1400" dirty="0">
              <a:solidFill>
                <a:schemeClr val="accent6">
                  <a:lumMod val="10000"/>
                </a:schemeClr>
              </a:solidFill>
            </a:endParaRPr>
          </a:p>
          <a:p>
            <a:endParaRPr lang="en-US" sz="1400" dirty="0">
              <a:solidFill>
                <a:schemeClr val="accent6">
                  <a:lumMod val="10000"/>
                </a:schemeClr>
              </a:solidFill>
              <a:latin typeface="Poppins" panose="00000500000000000000" pitchFamily="2" charset="0"/>
              <a:cs typeface="Poppins" panose="00000500000000000000" pitchFamily="2" charset="0"/>
            </a:endParaRPr>
          </a:p>
        </p:txBody>
      </p:sp>
      <p:sp>
        <p:nvSpPr>
          <p:cNvPr id="3" name="Title 2">
            <a:extLst>
              <a:ext uri="{FF2B5EF4-FFF2-40B4-BE49-F238E27FC236}">
                <a16:creationId xmlns:a16="http://schemas.microsoft.com/office/drawing/2014/main" id="{790E5A97-AEBF-FE00-FD7B-B9CCD0241B99}"/>
              </a:ext>
            </a:extLst>
          </p:cNvPr>
          <p:cNvSpPr>
            <a:spLocks noGrp="1"/>
          </p:cNvSpPr>
          <p:nvPr>
            <p:ph type="title"/>
          </p:nvPr>
        </p:nvSpPr>
        <p:spPr>
          <a:xfrm>
            <a:off x="769357" y="239636"/>
            <a:ext cx="8455606" cy="580171"/>
          </a:xfrm>
        </p:spPr>
        <p:txBody>
          <a:bodyPr>
            <a:normAutofit/>
          </a:bodyPr>
          <a:lstStyle/>
          <a:p>
            <a:r>
              <a:rPr lang="en-GB" noProof="0" dirty="0"/>
              <a:t>Organisational</a:t>
            </a:r>
            <a:r>
              <a:rPr lang="en-US" dirty="0"/>
              <a:t> Change &amp; Development</a:t>
            </a:r>
            <a:endParaRPr lang="en-GB" dirty="0"/>
          </a:p>
        </p:txBody>
      </p:sp>
    </p:spTree>
    <p:extLst>
      <p:ext uri="{BB962C8B-B14F-4D97-AF65-F5344CB8AC3E}">
        <p14:creationId xmlns:p14="http://schemas.microsoft.com/office/powerpoint/2010/main" val="2208842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BF08C6-BD9B-5ABD-A2C2-FD71834BB7E0}"/>
              </a:ext>
            </a:extLst>
          </p:cNvPr>
          <p:cNvSpPr>
            <a:spLocks noGrp="1"/>
          </p:cNvSpPr>
          <p:nvPr>
            <p:ph type="title"/>
          </p:nvPr>
        </p:nvSpPr>
        <p:spPr>
          <a:xfrm>
            <a:off x="496958" y="420000"/>
            <a:ext cx="8728006" cy="551550"/>
          </a:xfrm>
        </p:spPr>
        <p:txBody>
          <a:bodyPr/>
          <a:lstStyle/>
          <a:p>
            <a:r>
              <a:rPr lang="en-GB" dirty="0"/>
              <a:t>Operations Team Structure</a:t>
            </a:r>
          </a:p>
        </p:txBody>
      </p:sp>
      <p:sp>
        <p:nvSpPr>
          <p:cNvPr id="3101" name="Conn 3101"/>
          <p:cNvSpPr/>
          <p:nvPr/>
        </p:nvSpPr>
        <p:spPr>
          <a:xfrm>
            <a:off x="4953000" y="2760000"/>
            <a:ext cx="0" cy="140000"/>
          </a:xfrm>
          <a:prstGeom prst="line">
            <a:avLst/>
          </a:prstGeom>
          <a:ln w="12700">
            <a:solidFill>
              <a:schemeClr val="accent1">
                <a:lumMod val="60000"/>
                <a:lumOff val="40000"/>
              </a:schemeClr>
            </a:solidFill>
          </a:ln>
        </p:spPr>
        <p:txBody>
          <a:bodyPr/>
          <a:lstStyle/>
          <a:p>
            <a:endParaRPr dirty="0"/>
          </a:p>
        </p:txBody>
      </p:sp>
      <p:sp>
        <p:nvSpPr>
          <p:cNvPr id="3102" name="Conn 3102"/>
          <p:cNvSpPr/>
          <p:nvPr/>
        </p:nvSpPr>
        <p:spPr>
          <a:xfrm>
            <a:off x="4953000" y="3460000"/>
            <a:ext cx="0" cy="150000"/>
          </a:xfrm>
          <a:prstGeom prst="line">
            <a:avLst/>
          </a:prstGeom>
          <a:ln w="12700">
            <a:solidFill>
              <a:schemeClr val="accent1">
                <a:lumMod val="60000"/>
                <a:lumOff val="40000"/>
              </a:schemeClr>
            </a:solidFill>
          </a:ln>
        </p:spPr>
        <p:txBody>
          <a:bodyPr/>
          <a:lstStyle/>
          <a:p>
            <a:endParaRPr dirty="0"/>
          </a:p>
        </p:txBody>
      </p:sp>
      <p:sp>
        <p:nvSpPr>
          <p:cNvPr id="3103" name="Conn 3103"/>
          <p:cNvSpPr/>
          <p:nvPr/>
        </p:nvSpPr>
        <p:spPr>
          <a:xfrm>
            <a:off x="1325000" y="3610000"/>
            <a:ext cx="7256001" cy="0"/>
          </a:xfrm>
          <a:prstGeom prst="line">
            <a:avLst/>
          </a:prstGeom>
          <a:ln w="12700">
            <a:solidFill>
              <a:schemeClr val="accent1">
                <a:lumMod val="60000"/>
                <a:lumOff val="40000"/>
              </a:schemeClr>
            </a:solidFill>
          </a:ln>
        </p:spPr>
        <p:txBody>
          <a:bodyPr/>
          <a:lstStyle/>
          <a:p>
            <a:endParaRPr dirty="0"/>
          </a:p>
        </p:txBody>
      </p:sp>
      <p:sp>
        <p:nvSpPr>
          <p:cNvPr id="3104" name="Conn 3104"/>
          <p:cNvSpPr/>
          <p:nvPr/>
        </p:nvSpPr>
        <p:spPr>
          <a:xfrm>
            <a:off x="1325000" y="3610000"/>
            <a:ext cx="0" cy="140000"/>
          </a:xfrm>
          <a:prstGeom prst="line">
            <a:avLst/>
          </a:prstGeom>
          <a:ln w="12700">
            <a:solidFill>
              <a:schemeClr val="accent1">
                <a:lumMod val="60000"/>
                <a:lumOff val="40000"/>
              </a:schemeClr>
            </a:solidFill>
          </a:ln>
        </p:spPr>
        <p:txBody>
          <a:bodyPr/>
          <a:lstStyle/>
          <a:p>
            <a:endParaRPr dirty="0"/>
          </a:p>
        </p:txBody>
      </p:sp>
      <p:sp>
        <p:nvSpPr>
          <p:cNvPr id="3105" name="Conn 3105"/>
          <p:cNvSpPr/>
          <p:nvPr/>
        </p:nvSpPr>
        <p:spPr>
          <a:xfrm>
            <a:off x="3743667" y="3610000"/>
            <a:ext cx="0" cy="140000"/>
          </a:xfrm>
          <a:prstGeom prst="line">
            <a:avLst/>
          </a:prstGeom>
          <a:ln w="12700">
            <a:solidFill>
              <a:schemeClr val="accent1">
                <a:lumMod val="60000"/>
                <a:lumOff val="40000"/>
              </a:schemeClr>
            </a:solidFill>
          </a:ln>
        </p:spPr>
        <p:txBody>
          <a:bodyPr/>
          <a:lstStyle/>
          <a:p>
            <a:endParaRPr dirty="0"/>
          </a:p>
        </p:txBody>
      </p:sp>
      <p:sp>
        <p:nvSpPr>
          <p:cNvPr id="3106" name="Conn 3106"/>
          <p:cNvSpPr/>
          <p:nvPr/>
        </p:nvSpPr>
        <p:spPr>
          <a:xfrm>
            <a:off x="6162334" y="3610000"/>
            <a:ext cx="0" cy="140000"/>
          </a:xfrm>
          <a:prstGeom prst="line">
            <a:avLst/>
          </a:prstGeom>
          <a:ln w="12700">
            <a:solidFill>
              <a:schemeClr val="accent1">
                <a:lumMod val="60000"/>
                <a:lumOff val="40000"/>
              </a:schemeClr>
            </a:solidFill>
          </a:ln>
        </p:spPr>
        <p:txBody>
          <a:bodyPr/>
          <a:lstStyle/>
          <a:p>
            <a:endParaRPr dirty="0"/>
          </a:p>
        </p:txBody>
      </p:sp>
      <p:sp>
        <p:nvSpPr>
          <p:cNvPr id="3107" name="Conn 3107"/>
          <p:cNvSpPr/>
          <p:nvPr/>
        </p:nvSpPr>
        <p:spPr>
          <a:xfrm>
            <a:off x="8581001" y="3610000"/>
            <a:ext cx="0" cy="140000"/>
          </a:xfrm>
          <a:prstGeom prst="line">
            <a:avLst/>
          </a:prstGeom>
          <a:ln w="12700">
            <a:solidFill>
              <a:schemeClr val="accent1">
                <a:lumMod val="60000"/>
                <a:lumOff val="40000"/>
              </a:schemeClr>
            </a:solidFill>
          </a:ln>
        </p:spPr>
        <p:txBody>
          <a:bodyPr/>
          <a:lstStyle/>
          <a:p>
            <a:endParaRPr dirty="0"/>
          </a:p>
        </p:txBody>
      </p:sp>
      <p:sp>
        <p:nvSpPr>
          <p:cNvPr id="3108" name="Conn 3108"/>
          <p:cNvSpPr/>
          <p:nvPr/>
        </p:nvSpPr>
        <p:spPr>
          <a:xfrm>
            <a:off x="1325000" y="4370000"/>
            <a:ext cx="0" cy="180000"/>
          </a:xfrm>
          <a:prstGeom prst="line">
            <a:avLst/>
          </a:prstGeom>
          <a:ln w="12700">
            <a:solidFill>
              <a:schemeClr val="accent1">
                <a:lumMod val="60000"/>
                <a:lumOff val="40000"/>
              </a:schemeClr>
            </a:solidFill>
          </a:ln>
        </p:spPr>
        <p:txBody>
          <a:bodyPr/>
          <a:lstStyle/>
          <a:p>
            <a:endParaRPr dirty="0"/>
          </a:p>
        </p:txBody>
      </p:sp>
      <p:sp>
        <p:nvSpPr>
          <p:cNvPr id="3109" name="Conn 3109"/>
          <p:cNvSpPr/>
          <p:nvPr/>
        </p:nvSpPr>
        <p:spPr>
          <a:xfrm>
            <a:off x="1325000" y="5070000"/>
            <a:ext cx="0" cy="180000"/>
          </a:xfrm>
          <a:prstGeom prst="line">
            <a:avLst/>
          </a:prstGeom>
          <a:ln w="12700">
            <a:solidFill>
              <a:schemeClr val="accent1">
                <a:lumMod val="60000"/>
                <a:lumOff val="40000"/>
              </a:schemeClr>
            </a:solidFill>
          </a:ln>
        </p:spPr>
        <p:txBody>
          <a:bodyPr/>
          <a:lstStyle/>
          <a:p>
            <a:endParaRPr dirty="0"/>
          </a:p>
        </p:txBody>
      </p:sp>
      <p:sp>
        <p:nvSpPr>
          <p:cNvPr id="3110" name="Conn 3110"/>
          <p:cNvSpPr/>
          <p:nvPr/>
        </p:nvSpPr>
        <p:spPr>
          <a:xfrm>
            <a:off x="6162334" y="4370000"/>
            <a:ext cx="0" cy="180000"/>
          </a:xfrm>
          <a:prstGeom prst="line">
            <a:avLst/>
          </a:prstGeom>
          <a:ln w="12700">
            <a:solidFill>
              <a:schemeClr val="accent1">
                <a:lumMod val="60000"/>
                <a:lumOff val="40000"/>
              </a:schemeClr>
            </a:solidFill>
          </a:ln>
        </p:spPr>
        <p:txBody>
          <a:bodyPr/>
          <a:lstStyle/>
          <a:p>
            <a:endParaRPr dirty="0"/>
          </a:p>
        </p:txBody>
      </p:sp>
      <p:sp>
        <p:nvSpPr>
          <p:cNvPr id="3111" name="Box 3111"/>
          <p:cNvSpPr/>
          <p:nvPr/>
        </p:nvSpPr>
        <p:spPr>
          <a:xfrm>
            <a:off x="3153000" y="2200000"/>
            <a:ext cx="3600000" cy="560000"/>
          </a:xfrm>
          <a:prstGeom prst="roundRect">
            <a:avLst>
              <a:gd name="adj" fmla="val 8000"/>
            </a:avLst>
          </a:prstGeom>
          <a:solidFill>
            <a:schemeClr val="accent1">
              <a:lumMod val="50000"/>
            </a:schemeClr>
          </a:solidFill>
          <a:ln w="12700">
            <a:solidFill>
              <a:schemeClr val="accent1"/>
            </a:solidFill>
          </a:ln>
        </p:spPr>
        <p:txBody>
          <a:bodyPr lIns="72000" tIns="27432" rIns="72000" bIns="27432" anchor="ctr">
            <a:normAutofit/>
          </a:bodyPr>
          <a:lstStyle/>
          <a:p>
            <a:pPr algn="ctr"/>
            <a:r>
              <a:rPr lang="en-GB" sz="1300" b="1" dirty="0">
                <a:solidFill>
                  <a:schemeClr val="bg1"/>
                </a:solidFill>
              </a:rPr>
              <a:t>Chief Executive</a:t>
            </a:r>
          </a:p>
        </p:txBody>
      </p:sp>
      <p:sp>
        <p:nvSpPr>
          <p:cNvPr id="3112" name="Box 3112"/>
          <p:cNvSpPr/>
          <p:nvPr/>
        </p:nvSpPr>
        <p:spPr>
          <a:xfrm>
            <a:off x="3159626" y="2900000"/>
            <a:ext cx="3600000" cy="560000"/>
          </a:xfrm>
          <a:prstGeom prst="roundRect">
            <a:avLst>
              <a:gd name="adj" fmla="val 8000"/>
            </a:avLst>
          </a:prstGeom>
          <a:solidFill>
            <a:schemeClr val="accent1"/>
          </a:solidFill>
          <a:ln w="12700">
            <a:solidFill>
              <a:schemeClr val="accent1"/>
            </a:solidFill>
          </a:ln>
        </p:spPr>
        <p:txBody>
          <a:bodyPr lIns="72000" tIns="27432" rIns="72000" bIns="27432" anchor="ctr">
            <a:normAutofit/>
          </a:bodyPr>
          <a:lstStyle/>
          <a:p>
            <a:pPr algn="ctr"/>
            <a:r>
              <a:rPr lang="en-GB" sz="1300" b="1" dirty="0">
                <a:solidFill>
                  <a:schemeClr val="bg1"/>
                </a:solidFill>
              </a:rPr>
              <a:t>Head of Operations </a:t>
            </a:r>
            <a:br>
              <a:rPr lang="en-GB" sz="1300" b="1" dirty="0">
                <a:solidFill>
                  <a:schemeClr val="bg1"/>
                </a:solidFill>
              </a:rPr>
            </a:br>
            <a:r>
              <a:rPr lang="en-GB" sz="1300" b="1" dirty="0">
                <a:solidFill>
                  <a:schemeClr val="bg1"/>
                </a:solidFill>
              </a:rPr>
              <a:t>(Vacant)</a:t>
            </a:r>
          </a:p>
        </p:txBody>
      </p:sp>
      <p:sp>
        <p:nvSpPr>
          <p:cNvPr id="3113" name="Box 3113"/>
          <p:cNvSpPr/>
          <p:nvPr/>
        </p:nvSpPr>
        <p:spPr>
          <a:xfrm>
            <a:off x="250000" y="3750000"/>
            <a:ext cx="2150000" cy="620000"/>
          </a:xfrm>
          <a:prstGeom prst="roundRect">
            <a:avLst>
              <a:gd name="adj" fmla="val 8000"/>
            </a:avLst>
          </a:prstGeom>
          <a:solidFill>
            <a:schemeClr val="accent1"/>
          </a:solidFill>
          <a:ln w="12700">
            <a:solidFill>
              <a:schemeClr val="accent1"/>
            </a:solidFill>
          </a:ln>
        </p:spPr>
        <p:txBody>
          <a:bodyPr lIns="72000" tIns="27432" rIns="72000" bIns="27432" anchor="ctr">
            <a:normAutofit/>
          </a:bodyPr>
          <a:lstStyle/>
          <a:p>
            <a:pPr algn="ctr"/>
            <a:r>
              <a:rPr lang="en-GB" sz="1000" b="1" dirty="0">
                <a:solidFill>
                  <a:schemeClr val="bg1"/>
                </a:solidFill>
              </a:rPr>
              <a:t>Finance Manager</a:t>
            </a:r>
          </a:p>
          <a:p>
            <a:pPr algn="ctr"/>
            <a:r>
              <a:rPr lang="en-GB" sz="1000" b="1" dirty="0">
                <a:solidFill>
                  <a:schemeClr val="bg1"/>
                </a:solidFill>
              </a:rPr>
              <a:t>(Vacant)</a:t>
            </a:r>
          </a:p>
        </p:txBody>
      </p:sp>
      <p:sp>
        <p:nvSpPr>
          <p:cNvPr id="3114" name="Box 3114"/>
          <p:cNvSpPr/>
          <p:nvPr/>
        </p:nvSpPr>
        <p:spPr>
          <a:xfrm>
            <a:off x="2668667" y="3750000"/>
            <a:ext cx="2150000" cy="620000"/>
          </a:xfrm>
          <a:prstGeom prst="roundRect">
            <a:avLst>
              <a:gd name="adj" fmla="val 8000"/>
            </a:avLst>
          </a:prstGeom>
          <a:solidFill>
            <a:schemeClr val="accent1"/>
          </a:solidFill>
          <a:ln w="12700">
            <a:solidFill>
              <a:schemeClr val="accent1"/>
            </a:solidFill>
          </a:ln>
        </p:spPr>
        <p:txBody>
          <a:bodyPr lIns="72000" tIns="27432" rIns="72000" bIns="27432" anchor="ctr">
            <a:normAutofit/>
          </a:bodyPr>
          <a:lstStyle/>
          <a:p>
            <a:pPr algn="ctr"/>
            <a:r>
              <a:rPr lang="en-GB" sz="1000" b="1" dirty="0">
                <a:solidFill>
                  <a:schemeClr val="bg1"/>
                </a:solidFill>
              </a:rPr>
              <a:t>Data, Research &amp; Insight Manager</a:t>
            </a:r>
          </a:p>
        </p:txBody>
      </p:sp>
      <p:sp>
        <p:nvSpPr>
          <p:cNvPr id="3115" name="Box 3115"/>
          <p:cNvSpPr/>
          <p:nvPr/>
        </p:nvSpPr>
        <p:spPr>
          <a:xfrm>
            <a:off x="5087334" y="3750000"/>
            <a:ext cx="2150000" cy="620000"/>
          </a:xfrm>
          <a:prstGeom prst="roundRect">
            <a:avLst>
              <a:gd name="adj" fmla="val 8000"/>
            </a:avLst>
          </a:prstGeom>
          <a:solidFill>
            <a:schemeClr val="accent1"/>
          </a:solidFill>
          <a:ln w="12700">
            <a:solidFill>
              <a:schemeClr val="accent1"/>
            </a:solidFill>
          </a:ln>
        </p:spPr>
        <p:txBody>
          <a:bodyPr lIns="72000" tIns="27432" rIns="72000" bIns="27432" anchor="ctr">
            <a:normAutofit/>
          </a:bodyPr>
          <a:lstStyle/>
          <a:p>
            <a:pPr algn="ctr"/>
            <a:r>
              <a:rPr lang="en-GB" sz="1000" b="1" dirty="0">
                <a:solidFill>
                  <a:schemeClr val="bg1"/>
                </a:solidFill>
              </a:rPr>
              <a:t>Facilities Manager</a:t>
            </a:r>
          </a:p>
        </p:txBody>
      </p:sp>
      <p:sp>
        <p:nvSpPr>
          <p:cNvPr id="3116" name="Box 3116"/>
          <p:cNvSpPr/>
          <p:nvPr/>
        </p:nvSpPr>
        <p:spPr>
          <a:xfrm>
            <a:off x="7506001" y="3750000"/>
            <a:ext cx="2150000" cy="620000"/>
          </a:xfrm>
          <a:prstGeom prst="roundRect">
            <a:avLst>
              <a:gd name="adj" fmla="val 8000"/>
            </a:avLst>
          </a:prstGeom>
          <a:solidFill>
            <a:schemeClr val="accent1"/>
          </a:solidFill>
          <a:ln w="12700">
            <a:solidFill>
              <a:schemeClr val="accent1"/>
            </a:solidFill>
          </a:ln>
        </p:spPr>
        <p:txBody>
          <a:bodyPr lIns="72000" tIns="27432" rIns="72000" bIns="27432" anchor="ctr">
            <a:normAutofit/>
          </a:bodyPr>
          <a:lstStyle/>
          <a:p>
            <a:pPr algn="ctr"/>
            <a:r>
              <a:rPr lang="en-GB" sz="1000" b="1" dirty="0">
                <a:solidFill>
                  <a:schemeClr val="bg1"/>
                </a:solidFill>
              </a:rPr>
              <a:t>Senior Administrator</a:t>
            </a:r>
            <a:br>
              <a:rPr lang="en-GB" sz="1000" b="1" dirty="0">
                <a:solidFill>
                  <a:schemeClr val="bg1"/>
                </a:solidFill>
              </a:rPr>
            </a:br>
            <a:r>
              <a:rPr lang="en-GB" sz="1000" b="1" dirty="0">
                <a:solidFill>
                  <a:schemeClr val="bg1"/>
                </a:solidFill>
              </a:rPr>
              <a:t>(Vacant)</a:t>
            </a:r>
          </a:p>
        </p:txBody>
      </p:sp>
      <p:sp>
        <p:nvSpPr>
          <p:cNvPr id="3117" name="Box 3117"/>
          <p:cNvSpPr/>
          <p:nvPr/>
        </p:nvSpPr>
        <p:spPr>
          <a:xfrm>
            <a:off x="250000" y="4550000"/>
            <a:ext cx="2150000" cy="520000"/>
          </a:xfrm>
          <a:prstGeom prst="roundRect">
            <a:avLst>
              <a:gd name="adj" fmla="val 8000"/>
            </a:avLst>
          </a:prstGeom>
          <a:solidFill>
            <a:schemeClr val="accent1">
              <a:lumMod val="20000"/>
              <a:lumOff val="80000"/>
            </a:schemeClr>
          </a:solidFill>
          <a:ln w="12700">
            <a:solidFill>
              <a:schemeClr val="accent1"/>
            </a:solidFill>
          </a:ln>
        </p:spPr>
        <p:txBody>
          <a:bodyPr lIns="72000" tIns="27432" rIns="72000" bIns="27432" anchor="ctr">
            <a:normAutofit/>
          </a:bodyPr>
          <a:lstStyle/>
          <a:p>
            <a:pPr algn="ctr"/>
            <a:r>
              <a:rPr lang="en-GB" sz="950" b="0" dirty="0">
                <a:solidFill>
                  <a:schemeClr val="tx1"/>
                </a:solidFill>
              </a:rPr>
              <a:t>Assistant Finance Manager</a:t>
            </a:r>
          </a:p>
        </p:txBody>
      </p:sp>
      <p:sp>
        <p:nvSpPr>
          <p:cNvPr id="3118" name="Box 3118"/>
          <p:cNvSpPr/>
          <p:nvPr/>
        </p:nvSpPr>
        <p:spPr>
          <a:xfrm>
            <a:off x="250000" y="5250000"/>
            <a:ext cx="2150000" cy="520000"/>
          </a:xfrm>
          <a:prstGeom prst="roundRect">
            <a:avLst>
              <a:gd name="adj" fmla="val 8000"/>
            </a:avLst>
          </a:prstGeom>
          <a:solidFill>
            <a:schemeClr val="accent1">
              <a:lumMod val="20000"/>
              <a:lumOff val="80000"/>
            </a:schemeClr>
          </a:solidFill>
          <a:ln w="12700">
            <a:solidFill>
              <a:schemeClr val="accent1"/>
            </a:solidFill>
          </a:ln>
        </p:spPr>
        <p:txBody>
          <a:bodyPr lIns="72000" tIns="27432" rIns="72000" bIns="27432" anchor="ctr">
            <a:normAutofit/>
          </a:bodyPr>
          <a:lstStyle/>
          <a:p>
            <a:pPr algn="ctr"/>
            <a:r>
              <a:rPr lang="en-GB" sz="950" b="0" dirty="0">
                <a:solidFill>
                  <a:schemeClr val="tx1"/>
                </a:solidFill>
              </a:rPr>
              <a:t>Finance Assistant</a:t>
            </a:r>
          </a:p>
        </p:txBody>
      </p:sp>
      <p:sp>
        <p:nvSpPr>
          <p:cNvPr id="3119" name="Box 3119"/>
          <p:cNvSpPr/>
          <p:nvPr/>
        </p:nvSpPr>
        <p:spPr>
          <a:xfrm>
            <a:off x="5087334" y="4550000"/>
            <a:ext cx="2150000" cy="520000"/>
          </a:xfrm>
          <a:prstGeom prst="roundRect">
            <a:avLst>
              <a:gd name="adj" fmla="val 8000"/>
            </a:avLst>
          </a:prstGeom>
          <a:solidFill>
            <a:schemeClr val="accent1">
              <a:lumMod val="20000"/>
              <a:lumOff val="80000"/>
            </a:schemeClr>
          </a:solidFill>
          <a:ln w="12700">
            <a:solidFill>
              <a:schemeClr val="accent1"/>
            </a:solidFill>
          </a:ln>
        </p:spPr>
        <p:txBody>
          <a:bodyPr lIns="72000" tIns="27432" rIns="72000" bIns="27432" anchor="ctr">
            <a:normAutofit/>
          </a:bodyPr>
          <a:lstStyle/>
          <a:p>
            <a:pPr algn="ctr"/>
            <a:r>
              <a:rPr lang="en-GB" sz="950" b="0" dirty="0">
                <a:solidFill>
                  <a:schemeClr val="tx1"/>
                </a:solidFill>
              </a:rPr>
              <a:t>Facilities Administrator</a:t>
            </a:r>
          </a:p>
        </p:txBody>
      </p:sp>
      <p:sp>
        <p:nvSpPr>
          <p:cNvPr id="3203" name="Box 3203"/>
          <p:cNvSpPr/>
          <p:nvPr/>
        </p:nvSpPr>
        <p:spPr>
          <a:xfrm>
            <a:off x="7106000" y="2950000"/>
            <a:ext cx="2400000" cy="520000"/>
          </a:xfrm>
          <a:prstGeom prst="roundRect">
            <a:avLst>
              <a:gd name="adj" fmla="val 8000"/>
            </a:avLst>
          </a:prstGeom>
          <a:noFill/>
          <a:ln w="12700">
            <a:solidFill>
              <a:schemeClr val="accent1"/>
            </a:solidFill>
            <a:prstDash val="dash"/>
          </a:ln>
        </p:spPr>
        <p:txBody>
          <a:bodyPr lIns="72000" tIns="27432" rIns="72000" bIns="27432" anchor="ctr">
            <a:normAutofit/>
          </a:bodyPr>
          <a:lstStyle/>
          <a:p>
            <a:pPr algn="ctr"/>
            <a:r>
              <a:rPr lang="en-GB" sz="950" b="1" dirty="0">
                <a:solidFill>
                  <a:schemeClr val="tx1"/>
                </a:solidFill>
              </a:rPr>
              <a:t>HR Business Partner </a:t>
            </a:r>
          </a:p>
          <a:p>
            <a:pPr algn="ctr"/>
            <a:r>
              <a:rPr lang="en-GB" sz="950" dirty="0">
                <a:solidFill>
                  <a:schemeClr val="tx1"/>
                </a:solidFill>
              </a:rPr>
              <a:t>(University)</a:t>
            </a:r>
          </a:p>
        </p:txBody>
      </p:sp>
      <p:sp>
        <p:nvSpPr>
          <p:cNvPr id="5" name="Box 3202">
            <a:extLst>
              <a:ext uri="{FF2B5EF4-FFF2-40B4-BE49-F238E27FC236}">
                <a16:creationId xmlns:a16="http://schemas.microsoft.com/office/drawing/2014/main" id="{CDE0690E-C8EE-0F9A-1373-3F2437B9D102}"/>
              </a:ext>
            </a:extLst>
          </p:cNvPr>
          <p:cNvSpPr/>
          <p:nvPr/>
        </p:nvSpPr>
        <p:spPr>
          <a:xfrm>
            <a:off x="400000" y="2950000"/>
            <a:ext cx="2400000" cy="520000"/>
          </a:xfrm>
          <a:prstGeom prst="roundRect">
            <a:avLst>
              <a:gd name="adj" fmla="val 8000"/>
            </a:avLst>
          </a:prstGeom>
          <a:noFill/>
          <a:ln w="12700">
            <a:solidFill>
              <a:schemeClr val="accent1"/>
            </a:solidFill>
            <a:prstDash val="dash"/>
          </a:ln>
        </p:spPr>
        <p:txBody>
          <a:bodyPr lIns="72000" tIns="27432" rIns="72000" bIns="27432" anchor="ctr">
            <a:normAutofit/>
          </a:bodyPr>
          <a:lstStyle/>
          <a:p>
            <a:pPr algn="ctr"/>
            <a:r>
              <a:rPr lang="en-GB" sz="950" b="1" dirty="0">
                <a:solidFill>
                  <a:schemeClr val="tx1"/>
                </a:solidFill>
              </a:rPr>
              <a:t>Finance Business Partner </a:t>
            </a:r>
          </a:p>
          <a:p>
            <a:pPr algn="ctr"/>
            <a:r>
              <a:rPr lang="en-GB" sz="950" dirty="0">
                <a:solidFill>
                  <a:schemeClr val="tx1"/>
                </a:solidFill>
              </a:rPr>
              <a:t>(Outsourced)</a:t>
            </a:r>
          </a:p>
        </p:txBody>
      </p:sp>
      <p:sp>
        <p:nvSpPr>
          <p:cNvPr id="3301" name="Conn 3301"/>
          <p:cNvSpPr/>
          <p:nvPr/>
        </p:nvSpPr>
        <p:spPr>
          <a:xfrm>
            <a:off x="2800000" y="3210000"/>
            <a:ext cx="353000" cy="0"/>
          </a:xfrm>
          <a:prstGeom prst="line">
            <a:avLst/>
          </a:prstGeom>
          <a:ln w="12700">
            <a:solidFill>
              <a:schemeClr val="accent1"/>
            </a:solidFill>
            <a:prstDash val="dash"/>
          </a:ln>
        </p:spPr>
        <p:txBody>
          <a:bodyPr/>
          <a:lstStyle/>
          <a:p>
            <a:endParaRPr dirty="0"/>
          </a:p>
        </p:txBody>
      </p:sp>
      <p:sp>
        <p:nvSpPr>
          <p:cNvPr id="3302" name="Conn 3302"/>
          <p:cNvSpPr/>
          <p:nvPr/>
        </p:nvSpPr>
        <p:spPr>
          <a:xfrm>
            <a:off x="6753000" y="3210000"/>
            <a:ext cx="353000" cy="0"/>
          </a:xfrm>
          <a:prstGeom prst="line">
            <a:avLst/>
          </a:prstGeom>
          <a:ln w="12700">
            <a:solidFill>
              <a:schemeClr val="accent1"/>
            </a:solidFill>
            <a:prstDash val="dash"/>
          </a:ln>
        </p:spPr>
        <p:txBody>
          <a:bodyPr/>
          <a:lstStyle/>
          <a:p>
            <a:endParaRPr dirty="0"/>
          </a:p>
        </p:txBody>
      </p:sp>
      <p:sp>
        <p:nvSpPr>
          <p:cNvPr id="3400" name="Intro"/>
          <p:cNvSpPr/>
          <p:nvPr/>
        </p:nvSpPr>
        <p:spPr>
          <a:xfrm>
            <a:off x="586477" y="1980000"/>
            <a:ext cx="8800000" cy="900000"/>
          </a:xfrm>
          <a:prstGeom prst="rect">
            <a:avLst/>
          </a:prstGeom>
          <a:noFill/>
          <a:ln>
            <a:noFill/>
          </a:ln>
        </p:spPr>
        <p:txBody>
          <a:bodyPr lIns="0" rIns="0" anchor="t">
            <a:normAutofit/>
          </a:bodyPr>
          <a:lstStyle/>
          <a:p>
            <a:endParaRPr lang="en-GB" sz="1400" dirty="0">
              <a:solidFill>
                <a:schemeClr val="accent6">
                  <a:lumMod val="10000"/>
                </a:schemeClr>
              </a:solidFill>
              <a:latin typeface="Poppins" panose="00000500000000000000" pitchFamily="2" charset="0"/>
              <a:cs typeface="Poppins" panose="00000500000000000000" pitchFamily="2" charset="0"/>
            </a:endParaRPr>
          </a:p>
        </p:txBody>
      </p:sp>
      <p:sp>
        <p:nvSpPr>
          <p:cNvPr id="3501" name="Conn 3501"/>
          <p:cNvSpPr/>
          <p:nvPr/>
        </p:nvSpPr>
        <p:spPr>
          <a:xfrm>
            <a:off x="700000" y="3470000"/>
            <a:ext cx="0" cy="280000"/>
          </a:xfrm>
          <a:prstGeom prst="line">
            <a:avLst/>
          </a:prstGeom>
          <a:ln w="12700">
            <a:solidFill>
              <a:schemeClr val="accent1"/>
            </a:solidFill>
            <a:prstDash val="dash"/>
          </a:ln>
        </p:spPr>
        <p:txBody>
          <a:bodyPr/>
          <a:lstStyle/>
          <a:p>
            <a:endParaRPr dirty="0"/>
          </a:p>
        </p:txBody>
      </p:sp>
      <p:sp>
        <p:nvSpPr>
          <p:cNvPr id="3600" name="Intro"/>
          <p:cNvSpPr/>
          <p:nvPr/>
        </p:nvSpPr>
        <p:spPr>
          <a:xfrm>
            <a:off x="586477" y="950000"/>
            <a:ext cx="8800000" cy="750000"/>
          </a:xfrm>
          <a:prstGeom prst="rect">
            <a:avLst/>
          </a:prstGeom>
          <a:noFill/>
          <a:ln>
            <a:noFill/>
          </a:ln>
        </p:spPr>
        <p:txBody>
          <a:bodyPr lIns="0" rIns="0" anchor="t">
            <a:noAutofit/>
          </a:bodyPr>
          <a:lstStyle/>
          <a:p>
            <a:r>
              <a:rPr lang="en-GB" sz="1600" dirty="0">
                <a:solidFill>
                  <a:schemeClr val="accent6">
                    <a:lumMod val="10000"/>
                  </a:schemeClr>
                </a:solidFill>
                <a:latin typeface="Poppins" panose="00000500000000000000" pitchFamily="2" charset="0"/>
                <a:cs typeface="Poppins" panose="00000500000000000000" pitchFamily="2" charset="0"/>
              </a:rPr>
              <a:t>Our new Operations Team staff structure is outlined below. Students’ Union sector specialists provide our Finance Business Partner support.  The new Finance Manager will play a key role in working with these partners to ensure the finance function’s effectiveness.</a:t>
            </a:r>
          </a:p>
        </p:txBody>
      </p:sp>
    </p:spTree>
    <p:extLst>
      <p:ext uri="{BB962C8B-B14F-4D97-AF65-F5344CB8AC3E}">
        <p14:creationId xmlns:p14="http://schemas.microsoft.com/office/powerpoint/2010/main" val="2104367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E872428-C041-4139-A206-BB45AB138B3E}"/>
              </a:ext>
            </a:extLst>
          </p:cNvPr>
          <p:cNvSpPr>
            <a:spLocks noGrp="1"/>
          </p:cNvSpPr>
          <p:nvPr>
            <p:ph idx="1"/>
          </p:nvPr>
        </p:nvSpPr>
        <p:spPr>
          <a:xfrm>
            <a:off x="681038" y="3392344"/>
            <a:ext cx="8543925" cy="2839491"/>
          </a:xfrm>
        </p:spPr>
        <p:txBody>
          <a:bodyPr>
            <a:noAutofit/>
          </a:bodyPr>
          <a:lstStyle/>
          <a:p>
            <a:r>
              <a:rPr lang="en-US" sz="1500" dirty="0">
                <a:solidFill>
                  <a:schemeClr val="accent6">
                    <a:lumMod val="10000"/>
                  </a:schemeClr>
                </a:solidFill>
              </a:rPr>
              <a:t>The Finance Manager is responsible for managing the day-to-day financial operations of The SU. The role uses charitable financial knowledge and accountancy experience to be responsible for:</a:t>
            </a:r>
          </a:p>
          <a:p>
            <a:pPr marL="285750" indent="-285750">
              <a:buFont typeface="Arial" panose="020B0604020202020204" pitchFamily="34" charset="0"/>
              <a:buChar char="•"/>
            </a:pPr>
            <a:r>
              <a:rPr lang="en-US" sz="1500" dirty="0">
                <a:solidFill>
                  <a:schemeClr val="accent6">
                    <a:lumMod val="10000"/>
                  </a:schemeClr>
                </a:solidFill>
              </a:rPr>
              <a:t>The provision of an effective and efficient finance operation</a:t>
            </a:r>
          </a:p>
          <a:p>
            <a:pPr marL="285750" indent="-285750">
              <a:buFont typeface="Arial" panose="020B0604020202020204" pitchFamily="34" charset="0"/>
              <a:buChar char="•"/>
            </a:pPr>
            <a:r>
              <a:rPr lang="en-US" sz="1500" dirty="0">
                <a:solidFill>
                  <a:schemeClr val="accent6">
                    <a:lumMod val="10000"/>
                  </a:schemeClr>
                </a:solidFill>
              </a:rPr>
              <a:t>The monitoring of our new digital finance system </a:t>
            </a:r>
          </a:p>
          <a:p>
            <a:pPr marL="285750" indent="-285750">
              <a:buFont typeface="Arial" panose="020B0604020202020204" pitchFamily="34" charset="0"/>
              <a:buChar char="•"/>
            </a:pPr>
            <a:r>
              <a:rPr lang="en-US" sz="1500" dirty="0">
                <a:solidFill>
                  <a:schemeClr val="accent6">
                    <a:lumMod val="10000"/>
                  </a:schemeClr>
                </a:solidFill>
              </a:rPr>
              <a:t>Acting as the primary source of advice for staff and officers on budgets and day-to-day financial matters</a:t>
            </a:r>
          </a:p>
          <a:p>
            <a:pPr marL="285750" indent="-285750">
              <a:buFont typeface="Arial" panose="020B0604020202020204" pitchFamily="34" charset="0"/>
              <a:buChar char="•"/>
            </a:pPr>
            <a:r>
              <a:rPr lang="en-US" sz="1500" dirty="0">
                <a:solidFill>
                  <a:schemeClr val="accent6">
                    <a:lumMod val="10000"/>
                  </a:schemeClr>
                </a:solidFill>
              </a:rPr>
              <a:t>Providing guidance and training to support financial literacy across the </a:t>
            </a:r>
            <a:r>
              <a:rPr lang="en-GB" sz="1500" noProof="0" dirty="0">
                <a:solidFill>
                  <a:schemeClr val="accent6">
                    <a:lumMod val="10000"/>
                  </a:schemeClr>
                </a:solidFill>
              </a:rPr>
              <a:t>organisation</a:t>
            </a:r>
            <a:endParaRPr lang="en-US" sz="1500" dirty="0">
              <a:solidFill>
                <a:schemeClr val="accent6">
                  <a:lumMod val="10000"/>
                </a:schemeClr>
              </a:solidFill>
            </a:endParaRPr>
          </a:p>
          <a:p>
            <a:pPr marL="285750" indent="-285750">
              <a:buFont typeface="Arial" panose="020B0604020202020204" pitchFamily="34" charset="0"/>
              <a:buChar char="•"/>
            </a:pPr>
            <a:r>
              <a:rPr lang="en-US" sz="1500" dirty="0">
                <a:solidFill>
                  <a:schemeClr val="accent6">
                    <a:lumMod val="10000"/>
                  </a:schemeClr>
                </a:solidFill>
              </a:rPr>
              <a:t>Planning for resource change and other associated activities</a:t>
            </a:r>
          </a:p>
          <a:p>
            <a:r>
              <a:rPr lang="en-US" sz="1500" dirty="0">
                <a:solidFill>
                  <a:schemeClr val="accent6">
                    <a:lumMod val="10000"/>
                  </a:schemeClr>
                </a:solidFill>
              </a:rPr>
              <a:t>.</a:t>
            </a:r>
            <a:endParaRPr lang="en-GB" sz="1500" dirty="0"/>
          </a:p>
        </p:txBody>
      </p:sp>
      <p:sp>
        <p:nvSpPr>
          <p:cNvPr id="3" name="Title 2">
            <a:extLst>
              <a:ext uri="{FF2B5EF4-FFF2-40B4-BE49-F238E27FC236}">
                <a16:creationId xmlns:a16="http://schemas.microsoft.com/office/drawing/2014/main" id="{0B7DF6C9-12E4-496B-A0F1-69522705AD0F}"/>
              </a:ext>
            </a:extLst>
          </p:cNvPr>
          <p:cNvSpPr>
            <a:spLocks noGrp="1"/>
          </p:cNvSpPr>
          <p:nvPr>
            <p:ph type="title"/>
          </p:nvPr>
        </p:nvSpPr>
        <p:spPr/>
        <p:txBody>
          <a:bodyPr>
            <a:normAutofit/>
          </a:bodyPr>
          <a:lstStyle/>
          <a:p>
            <a:r>
              <a:rPr lang="en-US" dirty="0"/>
              <a:t>Summary of the job</a:t>
            </a:r>
            <a:endParaRPr lang="en-GB" dirty="0"/>
          </a:p>
        </p:txBody>
      </p:sp>
      <p:graphicFrame>
        <p:nvGraphicFramePr>
          <p:cNvPr id="4" name="Table 3">
            <a:extLst>
              <a:ext uri="{FF2B5EF4-FFF2-40B4-BE49-F238E27FC236}">
                <a16:creationId xmlns:a16="http://schemas.microsoft.com/office/drawing/2014/main" id="{CAC2B973-7D82-4429-A112-B356225004B7}"/>
              </a:ext>
            </a:extLst>
          </p:cNvPr>
          <p:cNvGraphicFramePr>
            <a:graphicFrameLocks noGrp="1"/>
          </p:cNvGraphicFramePr>
          <p:nvPr>
            <p:extLst>
              <p:ext uri="{D42A27DB-BD31-4B8C-83A1-F6EECF244321}">
                <p14:modId xmlns:p14="http://schemas.microsoft.com/office/powerpoint/2010/main" val="2528917178"/>
              </p:ext>
            </p:extLst>
          </p:nvPr>
        </p:nvGraphicFramePr>
        <p:xfrm>
          <a:off x="737825" y="1147730"/>
          <a:ext cx="8487137" cy="2068434"/>
        </p:xfrm>
        <a:graphic>
          <a:graphicData uri="http://schemas.openxmlformats.org/drawingml/2006/table">
            <a:tbl>
              <a:tblPr>
                <a:tableStyleId>{F5AB1C69-6EDB-4FF4-983F-18BD219EF322}</a:tableStyleId>
              </a:tblPr>
              <a:tblGrid>
                <a:gridCol w="2629361">
                  <a:extLst>
                    <a:ext uri="{9D8B030D-6E8A-4147-A177-3AD203B41FA5}">
                      <a16:colId xmlns:a16="http://schemas.microsoft.com/office/drawing/2014/main" val="2164796086"/>
                    </a:ext>
                  </a:extLst>
                </a:gridCol>
                <a:gridCol w="5857776">
                  <a:extLst>
                    <a:ext uri="{9D8B030D-6E8A-4147-A177-3AD203B41FA5}">
                      <a16:colId xmlns:a16="http://schemas.microsoft.com/office/drawing/2014/main" val="2471764891"/>
                    </a:ext>
                  </a:extLst>
                </a:gridCol>
              </a:tblGrid>
              <a:tr h="344739">
                <a:tc>
                  <a:txBody>
                    <a:bodyPr/>
                    <a:lstStyle/>
                    <a:p>
                      <a:r>
                        <a:rPr lang="en-US" sz="1500" b="1" dirty="0">
                          <a:solidFill>
                            <a:schemeClr val="accent6">
                              <a:lumMod val="10000"/>
                            </a:schemeClr>
                          </a:solidFill>
                          <a:latin typeface="Poppins" panose="00000500000000000000" pitchFamily="2" charset="0"/>
                          <a:cs typeface="Poppins" panose="00000500000000000000" pitchFamily="2" charset="0"/>
                        </a:rPr>
                        <a:t>Annual salary</a:t>
                      </a:r>
                      <a:endParaRPr lang="en-GB" sz="1500" b="1" dirty="0">
                        <a:solidFill>
                          <a:schemeClr val="accent6">
                            <a:lumMod val="10000"/>
                          </a:schemeClr>
                        </a:solidFill>
                        <a:latin typeface="Poppins" panose="00000500000000000000" pitchFamily="2" charset="0"/>
                        <a:cs typeface="Poppins" panose="00000500000000000000" pitchFamily="2" charset="0"/>
                      </a:endParaRPr>
                    </a:p>
                  </a:txBody>
                  <a:tcPr/>
                </a:tc>
                <a:tc>
                  <a:txBody>
                    <a:bodyPr/>
                    <a:lstStyle/>
                    <a:p>
                      <a:r>
                        <a:rPr lang="en-US" sz="1500" dirty="0">
                          <a:solidFill>
                            <a:schemeClr val="accent6">
                              <a:lumMod val="10000"/>
                            </a:schemeClr>
                          </a:solidFill>
                          <a:latin typeface="Poppins" panose="00000500000000000000" pitchFamily="2" charset="0"/>
                          <a:cs typeface="Poppins" panose="00000500000000000000" pitchFamily="2" charset="0"/>
                        </a:rPr>
                        <a:t>£39,906 - £46,049 (Grade 7)</a:t>
                      </a:r>
                      <a:endParaRPr lang="en-GB" sz="1500" dirty="0">
                        <a:solidFill>
                          <a:schemeClr val="accent6">
                            <a:lumMod val="10000"/>
                          </a:schemeClr>
                        </a:solidFill>
                        <a:latin typeface="Poppins" panose="00000500000000000000" pitchFamily="2" charset="0"/>
                        <a:cs typeface="Poppins" panose="00000500000000000000" pitchFamily="2" charset="0"/>
                      </a:endParaRPr>
                    </a:p>
                  </a:txBody>
                  <a:tcPr/>
                </a:tc>
                <a:extLst>
                  <a:ext uri="{0D108BD9-81ED-4DB2-BD59-A6C34878D82A}">
                    <a16:rowId xmlns:a16="http://schemas.microsoft.com/office/drawing/2014/main" val="296717975"/>
                  </a:ext>
                </a:extLst>
              </a:tr>
              <a:tr h="344739">
                <a:tc>
                  <a:txBody>
                    <a:bodyPr/>
                    <a:lstStyle/>
                    <a:p>
                      <a:r>
                        <a:rPr lang="en-US" sz="1500" b="1" dirty="0">
                          <a:solidFill>
                            <a:schemeClr val="accent6">
                              <a:lumMod val="10000"/>
                            </a:schemeClr>
                          </a:solidFill>
                          <a:latin typeface="Poppins" panose="00000500000000000000" pitchFamily="2" charset="0"/>
                          <a:cs typeface="Poppins" panose="00000500000000000000" pitchFamily="2" charset="0"/>
                        </a:rPr>
                        <a:t>Contract</a:t>
                      </a:r>
                      <a:endParaRPr lang="en-GB" sz="1500" b="1" dirty="0">
                        <a:solidFill>
                          <a:schemeClr val="accent6">
                            <a:lumMod val="10000"/>
                          </a:schemeClr>
                        </a:solidFill>
                        <a:latin typeface="Poppins" panose="00000500000000000000" pitchFamily="2" charset="0"/>
                        <a:cs typeface="Poppins" panose="00000500000000000000" pitchFamily="2" charset="0"/>
                      </a:endParaRPr>
                    </a:p>
                  </a:txBody>
                  <a:tcPr/>
                </a:tc>
                <a:tc>
                  <a:txBody>
                    <a:bodyPr/>
                    <a:lstStyle/>
                    <a:p>
                      <a:r>
                        <a:rPr lang="en-US" sz="1500" dirty="0">
                          <a:solidFill>
                            <a:schemeClr val="accent6">
                              <a:lumMod val="10000"/>
                            </a:schemeClr>
                          </a:solidFill>
                          <a:latin typeface="Poppins" panose="00000500000000000000" pitchFamily="2" charset="0"/>
                          <a:cs typeface="Poppins" panose="00000500000000000000" pitchFamily="2" charset="0"/>
                        </a:rPr>
                        <a:t>Permanent</a:t>
                      </a:r>
                      <a:endParaRPr lang="en-GB" sz="1500" dirty="0">
                        <a:solidFill>
                          <a:schemeClr val="accent6">
                            <a:lumMod val="10000"/>
                          </a:schemeClr>
                        </a:solidFill>
                        <a:latin typeface="Poppins" panose="00000500000000000000" pitchFamily="2" charset="0"/>
                        <a:cs typeface="Poppins" panose="00000500000000000000" pitchFamily="2" charset="0"/>
                      </a:endParaRPr>
                    </a:p>
                  </a:txBody>
                  <a:tcPr/>
                </a:tc>
                <a:extLst>
                  <a:ext uri="{0D108BD9-81ED-4DB2-BD59-A6C34878D82A}">
                    <a16:rowId xmlns:a16="http://schemas.microsoft.com/office/drawing/2014/main" val="602256842"/>
                  </a:ext>
                </a:extLst>
              </a:tr>
              <a:tr h="344739">
                <a:tc>
                  <a:txBody>
                    <a:bodyPr/>
                    <a:lstStyle/>
                    <a:p>
                      <a:r>
                        <a:rPr lang="en-US" sz="1500" b="1" dirty="0">
                          <a:solidFill>
                            <a:schemeClr val="accent6">
                              <a:lumMod val="10000"/>
                            </a:schemeClr>
                          </a:solidFill>
                          <a:latin typeface="Poppins" panose="00000500000000000000" pitchFamily="2" charset="0"/>
                          <a:cs typeface="Poppins" panose="00000500000000000000" pitchFamily="2" charset="0"/>
                        </a:rPr>
                        <a:t>Working hours</a:t>
                      </a:r>
                      <a:endParaRPr lang="en-GB" sz="1500" b="1" dirty="0">
                        <a:solidFill>
                          <a:schemeClr val="accent6">
                            <a:lumMod val="10000"/>
                          </a:schemeClr>
                        </a:solidFill>
                        <a:latin typeface="Poppins" panose="00000500000000000000" pitchFamily="2" charset="0"/>
                        <a:cs typeface="Poppins" panose="00000500000000000000" pitchFamily="2" charset="0"/>
                      </a:endParaRPr>
                    </a:p>
                  </a:txBody>
                  <a:tcPr/>
                </a:tc>
                <a:tc>
                  <a:txBody>
                    <a:bodyPr/>
                    <a:lstStyle/>
                    <a:p>
                      <a:r>
                        <a:rPr lang="en-US" sz="1500" dirty="0">
                          <a:solidFill>
                            <a:schemeClr val="accent6">
                              <a:lumMod val="10000"/>
                            </a:schemeClr>
                          </a:solidFill>
                          <a:latin typeface="Poppins" panose="00000500000000000000" pitchFamily="2" charset="0"/>
                          <a:cs typeface="Poppins" panose="00000500000000000000" pitchFamily="2" charset="0"/>
                        </a:rPr>
                        <a:t>Full Time or Part Time (0.8FTE)</a:t>
                      </a:r>
                      <a:endParaRPr lang="en-GB" sz="1500" dirty="0">
                        <a:solidFill>
                          <a:schemeClr val="accent6">
                            <a:lumMod val="10000"/>
                          </a:schemeClr>
                        </a:solidFill>
                        <a:latin typeface="Poppins" panose="00000500000000000000" pitchFamily="2" charset="0"/>
                        <a:cs typeface="Poppins" panose="00000500000000000000" pitchFamily="2" charset="0"/>
                      </a:endParaRPr>
                    </a:p>
                  </a:txBody>
                  <a:tcPr/>
                </a:tc>
                <a:extLst>
                  <a:ext uri="{0D108BD9-81ED-4DB2-BD59-A6C34878D82A}">
                    <a16:rowId xmlns:a16="http://schemas.microsoft.com/office/drawing/2014/main" val="2309991657"/>
                  </a:ext>
                </a:extLst>
              </a:tr>
              <a:tr h="344739">
                <a:tc>
                  <a:txBody>
                    <a:bodyPr/>
                    <a:lstStyle/>
                    <a:p>
                      <a:r>
                        <a:rPr lang="en-US" sz="1500" b="1" dirty="0">
                          <a:solidFill>
                            <a:schemeClr val="accent6">
                              <a:lumMod val="10000"/>
                            </a:schemeClr>
                          </a:solidFill>
                          <a:latin typeface="Poppins" panose="00000500000000000000" pitchFamily="2" charset="0"/>
                          <a:cs typeface="Poppins" panose="00000500000000000000" pitchFamily="2" charset="0"/>
                        </a:rPr>
                        <a:t>Location</a:t>
                      </a:r>
                      <a:endParaRPr lang="en-GB" sz="1500" b="1" dirty="0">
                        <a:solidFill>
                          <a:schemeClr val="accent6">
                            <a:lumMod val="10000"/>
                          </a:schemeClr>
                        </a:solidFill>
                        <a:latin typeface="Poppins" panose="00000500000000000000" pitchFamily="2" charset="0"/>
                        <a:cs typeface="Poppins" panose="00000500000000000000" pitchFamily="2" charset="0"/>
                      </a:endParaRPr>
                    </a:p>
                  </a:txBody>
                  <a:tcPr/>
                </a:tc>
                <a:tc>
                  <a:txBody>
                    <a:bodyPr/>
                    <a:lstStyle/>
                    <a:p>
                      <a:r>
                        <a:rPr lang="en-US" sz="1500" dirty="0">
                          <a:solidFill>
                            <a:schemeClr val="accent6">
                              <a:lumMod val="10000"/>
                            </a:schemeClr>
                          </a:solidFill>
                          <a:latin typeface="Poppins" panose="00000500000000000000" pitchFamily="2" charset="0"/>
                          <a:cs typeface="Poppins" panose="00000500000000000000" pitchFamily="2" charset="0"/>
                        </a:rPr>
                        <a:t>University Premises / Working From Home</a:t>
                      </a:r>
                      <a:endParaRPr lang="en-GB" sz="1500" dirty="0">
                        <a:solidFill>
                          <a:schemeClr val="accent6">
                            <a:lumMod val="10000"/>
                          </a:schemeClr>
                        </a:solidFill>
                        <a:latin typeface="Poppins" panose="00000500000000000000" pitchFamily="2" charset="0"/>
                        <a:cs typeface="Poppins" panose="00000500000000000000" pitchFamily="2" charset="0"/>
                      </a:endParaRPr>
                    </a:p>
                  </a:txBody>
                  <a:tcPr/>
                </a:tc>
                <a:extLst>
                  <a:ext uri="{0D108BD9-81ED-4DB2-BD59-A6C34878D82A}">
                    <a16:rowId xmlns:a16="http://schemas.microsoft.com/office/drawing/2014/main" val="1542502691"/>
                  </a:ext>
                </a:extLst>
              </a:tr>
              <a:tr h="344739">
                <a:tc>
                  <a:txBody>
                    <a:bodyPr/>
                    <a:lstStyle/>
                    <a:p>
                      <a:r>
                        <a:rPr lang="en-US" sz="1500" b="1" dirty="0">
                          <a:solidFill>
                            <a:schemeClr val="accent6">
                              <a:lumMod val="10000"/>
                            </a:schemeClr>
                          </a:solidFill>
                          <a:latin typeface="Poppins" panose="00000500000000000000" pitchFamily="2" charset="0"/>
                          <a:cs typeface="Poppins" panose="00000500000000000000" pitchFamily="2" charset="0"/>
                        </a:rPr>
                        <a:t>Reporting to</a:t>
                      </a:r>
                      <a:endParaRPr lang="en-GB" sz="1500" b="1" dirty="0">
                        <a:solidFill>
                          <a:schemeClr val="accent6">
                            <a:lumMod val="10000"/>
                          </a:schemeClr>
                        </a:solidFill>
                        <a:latin typeface="Poppins" panose="00000500000000000000" pitchFamily="2" charset="0"/>
                        <a:cs typeface="Poppins" panose="00000500000000000000" pitchFamily="2" charset="0"/>
                      </a:endParaRPr>
                    </a:p>
                  </a:txBody>
                  <a:tcPr/>
                </a:tc>
                <a:tc>
                  <a:txBody>
                    <a:bodyPr/>
                    <a:lstStyle/>
                    <a:p>
                      <a:r>
                        <a:rPr lang="en-US" sz="1500" dirty="0">
                          <a:solidFill>
                            <a:schemeClr val="accent6">
                              <a:lumMod val="10000"/>
                            </a:schemeClr>
                          </a:solidFill>
                          <a:latin typeface="Poppins" panose="00000500000000000000" pitchFamily="2" charset="0"/>
                          <a:cs typeface="Poppins" panose="00000500000000000000" pitchFamily="2" charset="0"/>
                        </a:rPr>
                        <a:t>Head of Operations</a:t>
                      </a:r>
                      <a:endParaRPr lang="en-GB" sz="1500" dirty="0">
                        <a:solidFill>
                          <a:schemeClr val="accent6">
                            <a:lumMod val="10000"/>
                          </a:schemeClr>
                        </a:solidFill>
                        <a:latin typeface="Poppins" panose="00000500000000000000" pitchFamily="2" charset="0"/>
                        <a:cs typeface="Poppins" panose="00000500000000000000" pitchFamily="2" charset="0"/>
                      </a:endParaRPr>
                    </a:p>
                  </a:txBody>
                  <a:tcPr/>
                </a:tc>
                <a:extLst>
                  <a:ext uri="{0D108BD9-81ED-4DB2-BD59-A6C34878D82A}">
                    <a16:rowId xmlns:a16="http://schemas.microsoft.com/office/drawing/2014/main" val="534147168"/>
                  </a:ext>
                </a:extLst>
              </a:tr>
              <a:tr h="344739">
                <a:tc>
                  <a:txBody>
                    <a:bodyPr/>
                    <a:lstStyle/>
                    <a:p>
                      <a:r>
                        <a:rPr lang="en-US" sz="1500" b="1" dirty="0">
                          <a:solidFill>
                            <a:schemeClr val="accent6">
                              <a:lumMod val="10000"/>
                            </a:schemeClr>
                          </a:solidFill>
                          <a:latin typeface="Poppins" panose="00000500000000000000" pitchFamily="2" charset="0"/>
                          <a:cs typeface="Poppins" panose="00000500000000000000" pitchFamily="2" charset="0"/>
                        </a:rPr>
                        <a:t>Responsible for</a:t>
                      </a:r>
                      <a:endParaRPr lang="en-GB" sz="1500" b="1" dirty="0">
                        <a:solidFill>
                          <a:schemeClr val="accent6">
                            <a:lumMod val="10000"/>
                          </a:schemeClr>
                        </a:solidFill>
                        <a:latin typeface="Poppins" panose="00000500000000000000" pitchFamily="2" charset="0"/>
                        <a:cs typeface="Poppins" panose="00000500000000000000" pitchFamily="2" charset="0"/>
                      </a:endParaRPr>
                    </a:p>
                  </a:txBody>
                  <a:tcPr/>
                </a:tc>
                <a:tc>
                  <a:txBody>
                    <a:bodyPr/>
                    <a:lstStyle/>
                    <a:p>
                      <a:r>
                        <a:rPr lang="en-US" sz="1500" dirty="0">
                          <a:solidFill>
                            <a:schemeClr val="accent6">
                              <a:lumMod val="10000"/>
                            </a:schemeClr>
                          </a:solidFill>
                          <a:latin typeface="Poppins" panose="00000500000000000000" pitchFamily="2" charset="0"/>
                          <a:cs typeface="Poppins" panose="00000500000000000000" pitchFamily="2" charset="0"/>
                        </a:rPr>
                        <a:t>Assistant Finance Manager / Finance Assistant</a:t>
                      </a:r>
                      <a:endParaRPr lang="en-GB" sz="1500" dirty="0">
                        <a:solidFill>
                          <a:schemeClr val="accent6">
                            <a:lumMod val="10000"/>
                          </a:schemeClr>
                        </a:solidFill>
                        <a:latin typeface="Poppins" panose="00000500000000000000" pitchFamily="2" charset="0"/>
                        <a:cs typeface="Poppins" panose="00000500000000000000" pitchFamily="2" charset="0"/>
                      </a:endParaRPr>
                    </a:p>
                  </a:txBody>
                  <a:tcPr/>
                </a:tc>
                <a:extLst>
                  <a:ext uri="{0D108BD9-81ED-4DB2-BD59-A6C34878D82A}">
                    <a16:rowId xmlns:a16="http://schemas.microsoft.com/office/drawing/2014/main" val="2207511455"/>
                  </a:ext>
                </a:extLst>
              </a:tr>
            </a:tbl>
          </a:graphicData>
        </a:graphic>
      </p:graphicFrame>
    </p:spTree>
    <p:extLst>
      <p:ext uri="{BB962C8B-B14F-4D97-AF65-F5344CB8AC3E}">
        <p14:creationId xmlns:p14="http://schemas.microsoft.com/office/powerpoint/2010/main" val="1472019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351129-669F-4E32-82C1-3491BDB69301}"/>
              </a:ext>
            </a:extLst>
          </p:cNvPr>
          <p:cNvSpPr>
            <a:spLocks noGrp="1"/>
          </p:cNvSpPr>
          <p:nvPr>
            <p:ph idx="1"/>
          </p:nvPr>
        </p:nvSpPr>
        <p:spPr>
          <a:xfrm>
            <a:off x="681038" y="1073150"/>
            <a:ext cx="8543925" cy="4870450"/>
          </a:xfrm>
        </p:spPr>
        <p:txBody>
          <a:bodyPr>
            <a:normAutofit/>
          </a:bodyPr>
          <a:lstStyle/>
          <a:p>
            <a:r>
              <a:rPr lang="en-US" sz="1500" dirty="0">
                <a:solidFill>
                  <a:schemeClr val="accent6">
                    <a:lumMod val="10000"/>
                  </a:schemeClr>
                </a:solidFill>
              </a:rPr>
              <a:t>The Finance Manager is responsible for managing the day-to-day financial operations of The SU. Working as part of a busy team at the heart of The SU, you will be accountable for making sure that our staff and students have the finance support they need to deliver our charitable purpose. This includes making sure that the finance office runs smoothly, and that staff and students know how to seamlessly make financial transactions, using efficient, effective and increasingly online processes. </a:t>
            </a:r>
          </a:p>
          <a:p>
            <a:r>
              <a:rPr lang="en-US" sz="1500" dirty="0">
                <a:solidFill>
                  <a:schemeClr val="accent6">
                    <a:lumMod val="10000"/>
                  </a:schemeClr>
                </a:solidFill>
              </a:rPr>
              <a:t>Your relationship with all our stakeholders will be key in making sure they have up to date and reliable management information. Your responsibilities will include ensuring that finance policies and processes are followed throughout the organisation. </a:t>
            </a:r>
          </a:p>
          <a:p>
            <a:r>
              <a:rPr lang="en-US" sz="1500" dirty="0">
                <a:solidFill>
                  <a:schemeClr val="accent6">
                    <a:lumMod val="10000"/>
                  </a:schemeClr>
                </a:solidFill>
              </a:rPr>
              <a:t>With our finance processes now moved onto a new digital finance system (Iplicit), you will lead on the ongoing success of these implemented changes.</a:t>
            </a:r>
          </a:p>
          <a:p>
            <a:r>
              <a:rPr lang="en-US" sz="1500" dirty="0">
                <a:solidFill>
                  <a:schemeClr val="accent6">
                    <a:lumMod val="10000"/>
                  </a:schemeClr>
                </a:solidFill>
              </a:rPr>
              <a:t>You will act as finance lead and advisor, supporting teams and departments including the accurate reporting of grants, fundraising, and events . You will work with the Head of Operations in delivering the strategic aims of the organisation, whilst also supporting the day-to-day delivery of your team. </a:t>
            </a:r>
          </a:p>
          <a:p>
            <a:r>
              <a:rPr lang="en-US" sz="1500" dirty="0">
                <a:solidFill>
                  <a:schemeClr val="accent6">
                    <a:lumMod val="10000"/>
                  </a:schemeClr>
                </a:solidFill>
                <a:latin typeface="Poppins" panose="00000500000000000000" pitchFamily="2" charset="0"/>
                <a:cs typeface="Poppins" panose="00000500000000000000" pitchFamily="2" charset="0"/>
              </a:rPr>
              <a:t>As part of the central management team in The SU, the role is </a:t>
            </a:r>
            <a:r>
              <a:rPr lang="en-US" sz="1500" dirty="0">
                <a:solidFill>
                  <a:schemeClr val="accent6">
                    <a:lumMod val="10000"/>
                  </a:schemeClr>
                </a:solidFill>
              </a:rPr>
              <a:t>responsible for </a:t>
            </a:r>
            <a:r>
              <a:rPr lang="en-US" sz="1500" dirty="0">
                <a:solidFill>
                  <a:schemeClr val="accent6">
                    <a:lumMod val="10000"/>
                  </a:schemeClr>
                </a:solidFill>
                <a:latin typeface="Poppins" panose="00000500000000000000" pitchFamily="2" charset="0"/>
                <a:cs typeface="Poppins" panose="00000500000000000000" pitchFamily="2" charset="0"/>
              </a:rPr>
              <a:t>staff engagement within their team, supporting on the budgeting, annual planning an</a:t>
            </a:r>
            <a:r>
              <a:rPr lang="en-US" sz="1500" dirty="0">
                <a:solidFill>
                  <a:schemeClr val="accent6">
                    <a:lumMod val="10000"/>
                  </a:schemeClr>
                </a:solidFill>
              </a:rPr>
              <a:t>d reforecasting cycles, the development and delivery of The SU strategy, all whilst </a:t>
            </a:r>
            <a:r>
              <a:rPr lang="en-US" sz="1500" dirty="0">
                <a:solidFill>
                  <a:schemeClr val="accent6">
                    <a:lumMod val="10000"/>
                  </a:schemeClr>
                </a:solidFill>
                <a:latin typeface="Poppins" panose="00000500000000000000" pitchFamily="2" charset="0"/>
                <a:cs typeface="Poppins" panose="00000500000000000000" pitchFamily="2" charset="0"/>
              </a:rPr>
              <a:t>championing the values and cause of the organisation.</a:t>
            </a:r>
          </a:p>
        </p:txBody>
      </p:sp>
      <p:sp>
        <p:nvSpPr>
          <p:cNvPr id="3" name="Title 2">
            <a:extLst>
              <a:ext uri="{FF2B5EF4-FFF2-40B4-BE49-F238E27FC236}">
                <a16:creationId xmlns:a16="http://schemas.microsoft.com/office/drawing/2014/main" id="{356C91C6-5946-4211-A773-33383422E766}"/>
              </a:ext>
            </a:extLst>
          </p:cNvPr>
          <p:cNvSpPr>
            <a:spLocks noGrp="1"/>
          </p:cNvSpPr>
          <p:nvPr>
            <p:ph type="title"/>
          </p:nvPr>
        </p:nvSpPr>
        <p:spPr/>
        <p:txBody>
          <a:bodyPr>
            <a:normAutofit/>
          </a:bodyPr>
          <a:lstStyle/>
          <a:p>
            <a:r>
              <a:rPr lang="en-US" dirty="0"/>
              <a:t>Role overview</a:t>
            </a:r>
            <a:endParaRPr lang="en-GB" dirty="0"/>
          </a:p>
        </p:txBody>
      </p:sp>
    </p:spTree>
    <p:extLst>
      <p:ext uri="{BB962C8B-B14F-4D97-AF65-F5344CB8AC3E}">
        <p14:creationId xmlns:p14="http://schemas.microsoft.com/office/powerpoint/2010/main" val="2915212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990DE3-685A-4E57-8AC0-24CEA337ACD6}"/>
              </a:ext>
            </a:extLst>
          </p:cNvPr>
          <p:cNvSpPr>
            <a:spLocks noGrp="1"/>
          </p:cNvSpPr>
          <p:nvPr>
            <p:ph idx="1"/>
          </p:nvPr>
        </p:nvSpPr>
        <p:spPr>
          <a:xfrm>
            <a:off x="681038" y="1064760"/>
            <a:ext cx="8543925" cy="4923613"/>
          </a:xfrm>
        </p:spPr>
        <p:txBody>
          <a:bodyPr>
            <a:normAutofit lnSpcReduction="10000"/>
          </a:bodyPr>
          <a:lstStyle/>
          <a:p>
            <a:r>
              <a:rPr lang="en-US" sz="1500" b="1" dirty="0">
                <a:solidFill>
                  <a:schemeClr val="accent6">
                    <a:lumMod val="10000"/>
                  </a:schemeClr>
                </a:solidFill>
              </a:rPr>
              <a:t>1 – Managing the SU finance operations</a:t>
            </a:r>
            <a:r>
              <a:rPr lang="en-US" sz="1500" dirty="0">
                <a:solidFill>
                  <a:schemeClr val="accent6">
                    <a:lumMod val="10000"/>
                  </a:schemeClr>
                </a:solidFill>
              </a:rPr>
              <a:t> </a:t>
            </a:r>
            <a:r>
              <a:rPr lang="en-US" sz="1500" b="1" dirty="0">
                <a:solidFill>
                  <a:schemeClr val="accent6">
                    <a:lumMod val="10000"/>
                  </a:schemeClr>
                </a:solidFill>
              </a:rPr>
              <a:t>(30%)</a:t>
            </a:r>
          </a:p>
          <a:p>
            <a:pPr marL="171450" indent="-171450">
              <a:buFont typeface="Arial" panose="020B0604020202020204" pitchFamily="34" charset="0"/>
              <a:buChar char="•"/>
            </a:pPr>
            <a:r>
              <a:rPr lang="en-US" sz="1500" dirty="0">
                <a:solidFill>
                  <a:schemeClr val="accent6">
                    <a:lumMod val="10000"/>
                  </a:schemeClr>
                </a:solidFill>
              </a:rPr>
              <a:t>Manage The SU finance staff and finance operations functions.</a:t>
            </a:r>
          </a:p>
          <a:p>
            <a:pPr marL="171450" indent="-171450">
              <a:buFont typeface="Arial" panose="020B0604020202020204" pitchFamily="34" charset="0"/>
              <a:buChar char="•"/>
            </a:pPr>
            <a:r>
              <a:rPr lang="en-US" sz="1500" dirty="0">
                <a:solidFill>
                  <a:schemeClr val="accent6">
                    <a:lumMod val="10000"/>
                  </a:schemeClr>
                </a:solidFill>
              </a:rPr>
              <a:t>Support and ensure the accuracy of the purchase and sales ledger functions.  Resolving queries and liaising with suppliers, customers and students when required.</a:t>
            </a:r>
            <a:endParaRPr lang="en-US" sz="1500" dirty="0"/>
          </a:p>
          <a:p>
            <a:pPr marL="171450" indent="-171450">
              <a:buFont typeface="Arial" panose="020B0604020202020204" pitchFamily="34" charset="0"/>
              <a:buChar char="•"/>
            </a:pPr>
            <a:r>
              <a:rPr lang="en-US" sz="1500" dirty="0"/>
              <a:t>Responsible for the general ledger and month-end control account reconciliations.</a:t>
            </a:r>
          </a:p>
          <a:p>
            <a:pPr marL="171450" indent="-171450">
              <a:buFont typeface="Arial" panose="020B0604020202020204" pitchFamily="34" charset="0"/>
              <a:buChar char="•"/>
            </a:pPr>
            <a:r>
              <a:rPr lang="en-US" sz="1500" dirty="0">
                <a:solidFill>
                  <a:schemeClr val="accent6">
                    <a:lumMod val="10000"/>
                  </a:schemeClr>
                </a:solidFill>
              </a:rPr>
              <a:t>Create and communicate changes on finance policies and processes, reviewing, testing and improving the finance manual for the SU’s Iplicit and </a:t>
            </a:r>
            <a:r>
              <a:rPr lang="en-GB" sz="1500" noProof="0" dirty="0">
                <a:solidFill>
                  <a:schemeClr val="accent6">
                    <a:lumMod val="10000"/>
                  </a:schemeClr>
                </a:solidFill>
              </a:rPr>
              <a:t>Konnekt</a:t>
            </a:r>
            <a:r>
              <a:rPr lang="en-US" sz="1500" dirty="0">
                <a:solidFill>
                  <a:schemeClr val="accent6">
                    <a:lumMod val="10000"/>
                  </a:schemeClr>
                </a:solidFill>
              </a:rPr>
              <a:t> 365 systems.</a:t>
            </a:r>
          </a:p>
          <a:p>
            <a:pPr marL="171450" indent="-171450">
              <a:buFont typeface="Arial" panose="020B0604020202020204" pitchFamily="34" charset="0"/>
              <a:buChar char="•"/>
            </a:pPr>
            <a:r>
              <a:rPr lang="en-GB" sz="1500" dirty="0"/>
              <a:t>Manage the Capex Budget, provide advice and support on the SU’s capital replacement programme, undertake regular finance Fixed Asset register reconciliations.</a:t>
            </a:r>
          </a:p>
          <a:p>
            <a:pPr marL="171450" indent="-171450">
              <a:buFont typeface="Arial" panose="020B0604020202020204" pitchFamily="34" charset="0"/>
              <a:buChar char="•"/>
            </a:pPr>
            <a:r>
              <a:rPr lang="en-US" sz="1500" dirty="0">
                <a:solidFill>
                  <a:schemeClr val="accent6">
                    <a:lumMod val="10000"/>
                  </a:schemeClr>
                </a:solidFill>
              </a:rPr>
              <a:t>Support legal compliance on fundraising, maintain gift aid registration and oversee reporting.</a:t>
            </a:r>
          </a:p>
          <a:p>
            <a:pPr marL="171450" indent="-171450">
              <a:buFont typeface="Arial" panose="020B0604020202020204" pitchFamily="34" charset="0"/>
              <a:buChar char="•"/>
            </a:pPr>
            <a:r>
              <a:rPr lang="en-US" sz="1500" dirty="0">
                <a:solidFill>
                  <a:schemeClr val="accent6">
                    <a:lumMod val="10000"/>
                  </a:schemeClr>
                </a:solidFill>
              </a:rPr>
              <a:t>Assist the facilities team with the SU’s asset register, IT procurement and insurance policies.</a:t>
            </a:r>
          </a:p>
          <a:p>
            <a:pPr marL="171450" indent="-171450">
              <a:buFont typeface="Arial" panose="020B0604020202020204" pitchFamily="34" charset="0"/>
              <a:buChar char="•"/>
            </a:pPr>
            <a:r>
              <a:rPr lang="en-US" sz="1500" dirty="0">
                <a:solidFill>
                  <a:schemeClr val="accent6">
                    <a:lumMod val="10000"/>
                  </a:schemeClr>
                </a:solidFill>
              </a:rPr>
              <a:t>Review monthly stock take valuation reports and support commercial teams in timetabling year-end stock-takes.</a:t>
            </a:r>
          </a:p>
          <a:p>
            <a:pPr marL="171450" indent="-171450">
              <a:buFont typeface="Arial" panose="020B0604020202020204" pitchFamily="34" charset="0"/>
              <a:buChar char="•"/>
            </a:pPr>
            <a:endParaRPr lang="en-GB" dirty="0">
              <a:solidFill>
                <a:schemeClr val="accent6">
                  <a:lumMod val="10000"/>
                </a:schemeClr>
              </a:solidFill>
            </a:endParaRPr>
          </a:p>
        </p:txBody>
      </p:sp>
      <p:sp>
        <p:nvSpPr>
          <p:cNvPr id="3" name="Title 2">
            <a:extLst>
              <a:ext uri="{FF2B5EF4-FFF2-40B4-BE49-F238E27FC236}">
                <a16:creationId xmlns:a16="http://schemas.microsoft.com/office/drawing/2014/main" id="{F213CC37-1F87-436A-92BF-1132027B1572}"/>
              </a:ext>
            </a:extLst>
          </p:cNvPr>
          <p:cNvSpPr>
            <a:spLocks noGrp="1"/>
          </p:cNvSpPr>
          <p:nvPr>
            <p:ph type="title"/>
          </p:nvPr>
        </p:nvSpPr>
        <p:spPr/>
        <p:txBody>
          <a:bodyPr>
            <a:normAutofit/>
          </a:bodyPr>
          <a:lstStyle/>
          <a:p>
            <a:r>
              <a:rPr lang="en-US" dirty="0"/>
              <a:t>Main responsibilities</a:t>
            </a:r>
            <a:endParaRPr lang="en-GB" dirty="0"/>
          </a:p>
        </p:txBody>
      </p:sp>
    </p:spTree>
    <p:extLst>
      <p:ext uri="{BB962C8B-B14F-4D97-AF65-F5344CB8AC3E}">
        <p14:creationId xmlns:p14="http://schemas.microsoft.com/office/powerpoint/2010/main" val="3730450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990DE3-685A-4E57-8AC0-24CEA337ACD6}"/>
              </a:ext>
            </a:extLst>
          </p:cNvPr>
          <p:cNvSpPr>
            <a:spLocks noGrp="1"/>
          </p:cNvSpPr>
          <p:nvPr>
            <p:ph idx="1"/>
          </p:nvPr>
        </p:nvSpPr>
        <p:spPr>
          <a:xfrm>
            <a:off x="681038" y="894523"/>
            <a:ext cx="8543925" cy="5157934"/>
          </a:xfrm>
        </p:spPr>
        <p:txBody>
          <a:bodyPr>
            <a:normAutofit lnSpcReduction="10000"/>
          </a:bodyPr>
          <a:lstStyle/>
          <a:p>
            <a:br>
              <a:rPr lang="en-US" b="1" dirty="0">
                <a:solidFill>
                  <a:schemeClr val="accent6">
                    <a:lumMod val="10000"/>
                  </a:schemeClr>
                </a:solidFill>
              </a:rPr>
            </a:br>
            <a:r>
              <a:rPr lang="en-US" b="1" dirty="0">
                <a:solidFill>
                  <a:schemeClr val="accent6">
                    <a:lumMod val="10000"/>
                  </a:schemeClr>
                </a:solidFill>
              </a:rPr>
              <a:t>2 – Supporting budget holders, students and staff (35%)</a:t>
            </a:r>
          </a:p>
          <a:p>
            <a:pPr marL="171450" indent="-171450">
              <a:buFont typeface="Arial" panose="020B0604020202020204" pitchFamily="34" charset="0"/>
              <a:buChar char="•"/>
            </a:pPr>
            <a:r>
              <a:rPr lang="en-US" sz="1500" dirty="0">
                <a:solidFill>
                  <a:schemeClr val="accent6">
                    <a:lumMod val="10000"/>
                  </a:schemeClr>
                </a:solidFill>
              </a:rPr>
              <a:t>To be the first point of contact for budget holder queries, working closely with them to answer finance questions and ensure that controls, processes and good practice are followed throughout The SU.</a:t>
            </a:r>
          </a:p>
          <a:p>
            <a:pPr marL="171450" indent="-171450">
              <a:buFont typeface="Arial" panose="020B0604020202020204" pitchFamily="34" charset="0"/>
              <a:buChar char="•"/>
            </a:pPr>
            <a:r>
              <a:rPr lang="en-US" sz="1500" dirty="0">
                <a:solidFill>
                  <a:schemeClr val="accent6">
                    <a:lumMod val="10000"/>
                  </a:schemeClr>
                </a:solidFill>
              </a:rPr>
              <a:t>Provide budget holders and groups with monthly management information including  variance analysis reports, processing any supporting and/or adjustment journals and postings. </a:t>
            </a:r>
          </a:p>
          <a:p>
            <a:pPr marL="171450" indent="-171450">
              <a:buFont typeface="Arial" panose="020B0604020202020204" pitchFamily="34" charset="0"/>
              <a:buChar char="•"/>
            </a:pPr>
            <a:r>
              <a:rPr lang="en-US" sz="1500" dirty="0">
                <a:solidFill>
                  <a:schemeClr val="accent6">
                    <a:lumMod val="10000"/>
                  </a:schemeClr>
                </a:solidFill>
              </a:rPr>
              <a:t>Build a culture of financial literacy to ensure good budgetary control.</a:t>
            </a:r>
          </a:p>
          <a:p>
            <a:pPr marL="171450" indent="-171450">
              <a:buFont typeface="Arial" panose="020B0604020202020204" pitchFamily="34" charset="0"/>
              <a:buChar char="•"/>
            </a:pPr>
            <a:r>
              <a:rPr lang="en-US" sz="1500" dirty="0">
                <a:solidFill>
                  <a:schemeClr val="accent6">
                    <a:lumMod val="10000"/>
                  </a:schemeClr>
                </a:solidFill>
              </a:rPr>
              <a:t>Monitor restricted and designated funds along with the </a:t>
            </a:r>
            <a:r>
              <a:rPr lang="en-GB" sz="1500" noProof="0" dirty="0">
                <a:solidFill>
                  <a:schemeClr val="accent6">
                    <a:lumMod val="10000"/>
                  </a:schemeClr>
                </a:solidFill>
              </a:rPr>
              <a:t>organisation’s</a:t>
            </a:r>
            <a:r>
              <a:rPr lang="en-US" sz="1500" dirty="0">
                <a:solidFill>
                  <a:schemeClr val="accent6">
                    <a:lumMod val="10000"/>
                  </a:schemeClr>
                </a:solidFill>
              </a:rPr>
              <a:t> operating costs.</a:t>
            </a:r>
          </a:p>
          <a:p>
            <a:pPr marL="171450" indent="-171450">
              <a:buFont typeface="Arial" panose="020B0604020202020204" pitchFamily="34" charset="0"/>
              <a:buChar char="•"/>
            </a:pPr>
            <a:r>
              <a:rPr lang="en-US" sz="1500" dirty="0">
                <a:solidFill>
                  <a:schemeClr val="accent6">
                    <a:lumMod val="10000"/>
                  </a:schemeClr>
                </a:solidFill>
              </a:rPr>
              <a:t>Monitor student staff remuneration ensuring timely submissions of claims.  Process and monitor recharged expenditure from the university and are in line with budgets, actioning queries and reporting to managers and budget holders.</a:t>
            </a:r>
          </a:p>
          <a:p>
            <a:pPr marL="171450" indent="-171450">
              <a:buFont typeface="Arial" panose="020B0604020202020204" pitchFamily="34" charset="0"/>
              <a:buChar char="•"/>
            </a:pPr>
            <a:r>
              <a:rPr lang="en-US" sz="1500" dirty="0">
                <a:solidFill>
                  <a:schemeClr val="accent6">
                    <a:lumMod val="10000"/>
                  </a:schemeClr>
                </a:solidFill>
              </a:rPr>
              <a:t>Lead on the production and delivery of training materials and sessions to students and staff, ensuring teams have up-to-date procedure notes, providing enhanced support (i.e. training and briefings) as procedures change or move online.</a:t>
            </a:r>
          </a:p>
          <a:p>
            <a:pPr marL="171450" indent="-171450">
              <a:buFont typeface="Arial" panose="020B0604020202020204" pitchFamily="34" charset="0"/>
              <a:buChar char="•"/>
            </a:pPr>
            <a:r>
              <a:rPr lang="en-US" sz="1500" dirty="0">
                <a:solidFill>
                  <a:schemeClr val="accent6">
                    <a:lumMod val="10000"/>
                  </a:schemeClr>
                </a:solidFill>
              </a:rPr>
              <a:t>Provide support for the processing of consultancy contracts/invoices to ensure compliance with IR35 and other associated legal and HMRC requirements.</a:t>
            </a:r>
          </a:p>
          <a:p>
            <a:pPr marL="171450" indent="-171450">
              <a:buFont typeface="Arial" panose="020B0604020202020204" pitchFamily="34" charset="0"/>
              <a:buChar char="•"/>
            </a:pPr>
            <a:endParaRPr lang="en-US" dirty="0">
              <a:solidFill>
                <a:schemeClr val="accent6">
                  <a:lumMod val="10000"/>
                </a:schemeClr>
              </a:solidFill>
            </a:endParaRPr>
          </a:p>
          <a:p>
            <a:pPr marL="171450" indent="-171450">
              <a:buFont typeface="Arial" panose="020B0604020202020204" pitchFamily="34" charset="0"/>
              <a:buChar char="•"/>
            </a:pPr>
            <a:endParaRPr lang="en-US" dirty="0">
              <a:solidFill>
                <a:schemeClr val="accent6">
                  <a:lumMod val="10000"/>
                </a:schemeClr>
              </a:solidFill>
            </a:endParaRPr>
          </a:p>
          <a:p>
            <a:pPr marL="171450" indent="-171450">
              <a:buFont typeface="Arial" panose="020B0604020202020204" pitchFamily="34" charset="0"/>
              <a:buChar char="•"/>
            </a:pPr>
            <a:endParaRPr lang="en-GB" dirty="0">
              <a:solidFill>
                <a:schemeClr val="accent6">
                  <a:lumMod val="10000"/>
                </a:schemeClr>
              </a:solidFill>
            </a:endParaRPr>
          </a:p>
        </p:txBody>
      </p:sp>
      <p:sp>
        <p:nvSpPr>
          <p:cNvPr id="3" name="Title 2">
            <a:extLst>
              <a:ext uri="{FF2B5EF4-FFF2-40B4-BE49-F238E27FC236}">
                <a16:creationId xmlns:a16="http://schemas.microsoft.com/office/drawing/2014/main" id="{F213CC37-1F87-436A-92BF-1132027B1572}"/>
              </a:ext>
            </a:extLst>
          </p:cNvPr>
          <p:cNvSpPr>
            <a:spLocks noGrp="1"/>
          </p:cNvSpPr>
          <p:nvPr>
            <p:ph type="title"/>
          </p:nvPr>
        </p:nvSpPr>
        <p:spPr/>
        <p:txBody>
          <a:bodyPr>
            <a:normAutofit/>
          </a:bodyPr>
          <a:lstStyle/>
          <a:p>
            <a:r>
              <a:rPr lang="en-US" dirty="0"/>
              <a:t>Main responsibilities</a:t>
            </a:r>
            <a:endParaRPr lang="en-GB" dirty="0"/>
          </a:p>
        </p:txBody>
      </p:sp>
    </p:spTree>
    <p:extLst>
      <p:ext uri="{BB962C8B-B14F-4D97-AF65-F5344CB8AC3E}">
        <p14:creationId xmlns:p14="http://schemas.microsoft.com/office/powerpoint/2010/main" val="3497398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990DE3-685A-4E57-8AC0-24CEA337ACD6}"/>
              </a:ext>
            </a:extLst>
          </p:cNvPr>
          <p:cNvSpPr>
            <a:spLocks noGrp="1"/>
          </p:cNvSpPr>
          <p:nvPr>
            <p:ph idx="1"/>
          </p:nvPr>
        </p:nvSpPr>
        <p:spPr>
          <a:xfrm>
            <a:off x="681038" y="1073149"/>
            <a:ext cx="8543925" cy="4923613"/>
          </a:xfrm>
        </p:spPr>
        <p:txBody>
          <a:bodyPr>
            <a:noAutofit/>
          </a:bodyPr>
          <a:lstStyle/>
          <a:p>
            <a:r>
              <a:rPr lang="en-US" b="1" dirty="0">
                <a:solidFill>
                  <a:schemeClr val="accent6">
                    <a:lumMod val="10000"/>
                  </a:schemeClr>
                </a:solidFill>
              </a:rPr>
              <a:t>3 – Other finance responsibilities (35%)</a:t>
            </a:r>
          </a:p>
          <a:p>
            <a:pPr marL="171450" indent="-171450">
              <a:lnSpc>
                <a:spcPct val="80000"/>
              </a:lnSpc>
              <a:buFont typeface="Arial" panose="020B0604020202020204" pitchFamily="34" charset="0"/>
              <a:buChar char="•"/>
            </a:pPr>
            <a:r>
              <a:rPr lang="en-US" sz="1500" dirty="0">
                <a:solidFill>
                  <a:schemeClr val="accent6">
                    <a:lumMod val="10000"/>
                  </a:schemeClr>
                </a:solidFill>
              </a:rPr>
              <a:t>Maintain the integrity of the financial data on the SU’s digital finance systems and other finance records, ensuring records are accurate </a:t>
            </a:r>
            <a:r>
              <a:rPr lang="en-US" sz="1500" dirty="0"/>
              <a:t>and retained according to guidelines.</a:t>
            </a:r>
            <a:endParaRPr lang="en-US" sz="1500" dirty="0">
              <a:solidFill>
                <a:schemeClr val="accent6">
                  <a:lumMod val="10000"/>
                </a:schemeClr>
              </a:solidFill>
            </a:endParaRPr>
          </a:p>
          <a:p>
            <a:pPr marL="171450" indent="-171450">
              <a:lnSpc>
                <a:spcPct val="80000"/>
              </a:lnSpc>
              <a:buFont typeface="Arial" panose="020B0604020202020204" pitchFamily="34" charset="0"/>
              <a:buChar char="•"/>
            </a:pPr>
            <a:r>
              <a:rPr lang="en-US" sz="1500" dirty="0">
                <a:solidFill>
                  <a:schemeClr val="accent6">
                    <a:lumMod val="10000"/>
                  </a:schemeClr>
                </a:solidFill>
              </a:rPr>
              <a:t>Support on the preparation and reconciliation of the quarterly VAT processes and returns, preparing monthly adjustments and journals.</a:t>
            </a:r>
          </a:p>
          <a:p>
            <a:pPr marL="171450" indent="-171450">
              <a:lnSpc>
                <a:spcPct val="80000"/>
              </a:lnSpc>
              <a:buFont typeface="Arial" panose="020B0604020202020204" pitchFamily="34" charset="0"/>
              <a:buChar char="•"/>
            </a:pPr>
            <a:r>
              <a:rPr lang="en-US" sz="1500" dirty="0">
                <a:solidFill>
                  <a:schemeClr val="accent6">
                    <a:lumMod val="10000"/>
                  </a:schemeClr>
                </a:solidFill>
              </a:rPr>
              <a:t>Support the annual budgeting process, reforecasting, cash flow forecasts and year-end reporting.</a:t>
            </a:r>
          </a:p>
          <a:p>
            <a:pPr marL="171450" indent="-171450">
              <a:lnSpc>
                <a:spcPct val="80000"/>
              </a:lnSpc>
              <a:buFont typeface="Arial" panose="020B0604020202020204" pitchFamily="34" charset="0"/>
              <a:buChar char="•"/>
            </a:pPr>
            <a:r>
              <a:rPr lang="en-US" sz="1500" dirty="0">
                <a:solidFill>
                  <a:schemeClr val="accent6">
                    <a:lumMod val="10000"/>
                  </a:schemeClr>
                </a:solidFill>
              </a:rPr>
              <a:t>Ensure income, expenditure, and balance sheet transactions are reviewed for the preparation of management accounts, statutory returns and year end audits, to a prescribed timetable.</a:t>
            </a:r>
          </a:p>
          <a:p>
            <a:pPr marL="171450" indent="-171450">
              <a:buFont typeface="Arial" panose="020B0604020202020204" pitchFamily="34" charset="0"/>
              <a:buChar char="•"/>
            </a:pPr>
            <a:r>
              <a:rPr lang="en-GB" sz="1500" dirty="0"/>
              <a:t>Coordinating the year-end audit scheduling with external auditors, supporting the finance team in collating documentation and answering auditor queries.</a:t>
            </a:r>
          </a:p>
          <a:p>
            <a:pPr marL="171450" indent="-171450">
              <a:buFont typeface="Arial" panose="020B0604020202020204" pitchFamily="34" charset="0"/>
              <a:buChar char="•"/>
            </a:pPr>
            <a:r>
              <a:rPr lang="en-GB" sz="1500" dirty="0"/>
              <a:t>Provide information to the Head of Operations, Finance Business Partners, and SLT for trustee board and committees when requested.</a:t>
            </a:r>
          </a:p>
          <a:p>
            <a:pPr marL="171450" indent="-171450">
              <a:buFont typeface="Arial" panose="020B0604020202020204" pitchFamily="34" charset="0"/>
              <a:buChar char="•"/>
            </a:pPr>
            <a:r>
              <a:rPr lang="en-GB" sz="1500" dirty="0"/>
              <a:t>Support the Head of Operations, deputising for them on finance matters when required.</a:t>
            </a:r>
          </a:p>
          <a:p>
            <a:pPr marL="171450" indent="-171450">
              <a:buFont typeface="Arial" panose="020B0604020202020204" pitchFamily="34" charset="0"/>
              <a:buChar char="•"/>
            </a:pPr>
            <a:r>
              <a:rPr lang="en-GB" dirty="0"/>
              <a:t>Attend meetings, supporting events, groups and project delivery teams.</a:t>
            </a:r>
          </a:p>
        </p:txBody>
      </p:sp>
      <p:sp>
        <p:nvSpPr>
          <p:cNvPr id="3" name="Title 2">
            <a:extLst>
              <a:ext uri="{FF2B5EF4-FFF2-40B4-BE49-F238E27FC236}">
                <a16:creationId xmlns:a16="http://schemas.microsoft.com/office/drawing/2014/main" id="{F213CC37-1F87-436A-92BF-1132027B1572}"/>
              </a:ext>
            </a:extLst>
          </p:cNvPr>
          <p:cNvSpPr>
            <a:spLocks noGrp="1"/>
          </p:cNvSpPr>
          <p:nvPr>
            <p:ph type="title"/>
          </p:nvPr>
        </p:nvSpPr>
        <p:spPr/>
        <p:txBody>
          <a:bodyPr>
            <a:normAutofit/>
          </a:bodyPr>
          <a:lstStyle/>
          <a:p>
            <a:r>
              <a:rPr lang="en-US" dirty="0"/>
              <a:t>Main responsibilities</a:t>
            </a:r>
            <a:endParaRPr lang="en-GB" dirty="0"/>
          </a:p>
        </p:txBody>
      </p:sp>
    </p:spTree>
    <p:extLst>
      <p:ext uri="{BB962C8B-B14F-4D97-AF65-F5344CB8AC3E}">
        <p14:creationId xmlns:p14="http://schemas.microsoft.com/office/powerpoint/2010/main" val="998133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45E69F-F98E-49EC-AD0E-A8BE52940B1E}"/>
              </a:ext>
            </a:extLst>
          </p:cNvPr>
          <p:cNvSpPr>
            <a:spLocks noGrp="1"/>
          </p:cNvSpPr>
          <p:nvPr>
            <p:ph idx="1"/>
          </p:nvPr>
        </p:nvSpPr>
        <p:spPr>
          <a:xfrm>
            <a:off x="750406" y="971550"/>
            <a:ext cx="8543925" cy="4351338"/>
          </a:xfrm>
        </p:spPr>
        <p:txBody>
          <a:bodyPr>
            <a:noAutofit/>
          </a:bodyPr>
          <a:lstStyle/>
          <a:p>
            <a:pPr>
              <a:lnSpc>
                <a:spcPct val="80000"/>
              </a:lnSpc>
              <a:spcAft>
                <a:spcPts val="0"/>
              </a:spcAft>
              <a:tabLst>
                <a:tab pos="180340" algn="l"/>
              </a:tabLst>
            </a:pPr>
            <a:r>
              <a:rPr lang="en-US" sz="1500" b="1" dirty="0">
                <a:effectLst/>
                <a:ea typeface="Calibri" panose="020F0502020204030204" pitchFamily="34" charset="0"/>
              </a:rPr>
              <a:t>To be successful in this role, these are the things that will matter most:</a:t>
            </a:r>
            <a:endParaRPr lang="en-GB" sz="1500" b="1" dirty="0">
              <a:effectLst/>
              <a:ea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180340" algn="l"/>
                <a:tab pos="457200" algn="l"/>
              </a:tabLst>
            </a:pPr>
            <a:r>
              <a:rPr lang="en-US" sz="1500" dirty="0">
                <a:effectLst/>
                <a:ea typeface="Calibri" panose="020F0502020204030204" pitchFamily="34" charset="0"/>
              </a:rPr>
              <a:t>Student-led approach, with empathy for the cause, mission and values of The SU</a:t>
            </a:r>
          </a:p>
          <a:p>
            <a:pPr marL="342900" indent="-342900">
              <a:lnSpc>
                <a:spcPct val="107000"/>
              </a:lnSpc>
              <a:spcAft>
                <a:spcPts val="0"/>
              </a:spcAft>
              <a:buFont typeface="Arial" panose="020B0604020202020204" pitchFamily="34" charset="0"/>
              <a:buChar char="•"/>
              <a:tabLst>
                <a:tab pos="180340" algn="l"/>
                <a:tab pos="457200" algn="l"/>
              </a:tabLst>
            </a:pPr>
            <a:r>
              <a:rPr lang="en-GB" sz="1500" dirty="0"/>
              <a:t>Experienced Finance Manager</a:t>
            </a:r>
          </a:p>
          <a:p>
            <a:pPr marL="342900" indent="-342900">
              <a:lnSpc>
                <a:spcPct val="107000"/>
              </a:lnSpc>
              <a:spcAft>
                <a:spcPts val="0"/>
              </a:spcAft>
              <a:buFont typeface="Arial" panose="020B0604020202020204" pitchFamily="34" charset="0"/>
              <a:buChar char="•"/>
              <a:tabLst>
                <a:tab pos="180340" algn="l"/>
                <a:tab pos="457200" algn="l"/>
              </a:tabLst>
            </a:pPr>
            <a:r>
              <a:rPr lang="en-GB" sz="1500" dirty="0"/>
              <a:t>Part qualified (ACCA/CIMA/CIPFA) or Level 4 AAT</a:t>
            </a:r>
          </a:p>
          <a:p>
            <a:pPr marL="342900" lvl="0" indent="-342900">
              <a:lnSpc>
                <a:spcPct val="107000"/>
              </a:lnSpc>
              <a:spcAft>
                <a:spcPts val="0"/>
              </a:spcAft>
              <a:buFont typeface="Arial" panose="020B0604020202020204" pitchFamily="34" charset="0"/>
              <a:buChar char="•"/>
              <a:tabLst>
                <a:tab pos="180340" algn="l"/>
                <a:tab pos="457200" algn="l"/>
              </a:tabLst>
            </a:pPr>
            <a:r>
              <a:rPr lang="en-US" sz="1500" dirty="0">
                <a:effectLst/>
                <a:ea typeface="Calibri" panose="020F0502020204030204" pitchFamily="34" charset="0"/>
              </a:rPr>
              <a:t>Works on own initiative to deliver objectives to target and a high standard</a:t>
            </a:r>
          </a:p>
          <a:p>
            <a:pPr marL="342900" indent="-342900">
              <a:lnSpc>
                <a:spcPct val="107000"/>
              </a:lnSpc>
              <a:spcAft>
                <a:spcPts val="0"/>
              </a:spcAft>
              <a:buFont typeface="Arial" panose="020B0604020202020204" pitchFamily="34" charset="0"/>
              <a:buChar char="•"/>
              <a:tabLst>
                <a:tab pos="180340" algn="l"/>
                <a:tab pos="457200" algn="l"/>
              </a:tabLst>
            </a:pPr>
            <a:r>
              <a:rPr lang="en-GB" sz="1500" dirty="0"/>
              <a:t>Experienced in leading teams and growing talent</a:t>
            </a:r>
            <a:endParaRPr lang="en-US" sz="1500" dirty="0">
              <a:effectLst/>
              <a:ea typeface="Calibri" panose="020F0502020204030204" pitchFamily="34" charset="0"/>
            </a:endParaRPr>
          </a:p>
          <a:p>
            <a:pPr lvl="0">
              <a:lnSpc>
                <a:spcPct val="80000"/>
              </a:lnSpc>
              <a:spcAft>
                <a:spcPts val="0"/>
              </a:spcAft>
              <a:tabLst>
                <a:tab pos="180340" algn="l"/>
                <a:tab pos="457200" algn="l"/>
              </a:tabLst>
            </a:pPr>
            <a:endParaRPr lang="en-GB" sz="1500" dirty="0">
              <a:effectLst/>
              <a:ea typeface="Calibri" panose="020F0502020204030204" pitchFamily="34" charset="0"/>
            </a:endParaRPr>
          </a:p>
          <a:p>
            <a:pPr>
              <a:lnSpc>
                <a:spcPct val="80000"/>
              </a:lnSpc>
              <a:spcAft>
                <a:spcPts val="0"/>
              </a:spcAft>
              <a:tabLst>
                <a:tab pos="180340" algn="l"/>
              </a:tabLst>
            </a:pPr>
            <a:r>
              <a:rPr lang="en-US" sz="1500" b="1" dirty="0">
                <a:effectLst/>
                <a:ea typeface="Calibri" panose="020F0502020204030204" pitchFamily="34" charset="0"/>
              </a:rPr>
              <a:t>Essential behavioural competencies:</a:t>
            </a:r>
            <a:endParaRPr lang="en-GB" sz="1500" b="1" dirty="0">
              <a:effectLst/>
              <a:ea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180340" algn="l"/>
                <a:tab pos="457200" algn="l"/>
              </a:tabLst>
            </a:pPr>
            <a:r>
              <a:rPr lang="en-GB" sz="1500" dirty="0">
                <a:effectLst/>
                <a:ea typeface="Calibri" panose="020F0502020204030204" pitchFamily="34" charset="0"/>
              </a:rPr>
              <a:t>Helpful</a:t>
            </a:r>
            <a:r>
              <a:rPr lang="en-GB" sz="1500" dirty="0">
                <a:ea typeface="Calibri" panose="020F0502020204030204" pitchFamily="34" charset="0"/>
              </a:rPr>
              <a:t> and </a:t>
            </a:r>
            <a:r>
              <a:rPr lang="en-GB" sz="1500" dirty="0">
                <a:effectLst/>
                <a:ea typeface="Calibri" panose="020F0502020204030204" pitchFamily="34" charset="0"/>
              </a:rPr>
              <a:t>supportive manner, motivated to deliver improvements and contribute to team success</a:t>
            </a:r>
          </a:p>
          <a:p>
            <a:pPr marL="342900" lvl="0" indent="-342900">
              <a:lnSpc>
                <a:spcPct val="107000"/>
              </a:lnSpc>
              <a:spcAft>
                <a:spcPts val="0"/>
              </a:spcAft>
              <a:buFont typeface="Arial" panose="020B0604020202020204" pitchFamily="34" charset="0"/>
              <a:buChar char="•"/>
              <a:tabLst>
                <a:tab pos="180340" algn="l"/>
                <a:tab pos="457200" algn="l"/>
              </a:tabLst>
            </a:pPr>
            <a:r>
              <a:rPr lang="en-US" sz="1500" dirty="0">
                <a:effectLst/>
                <a:ea typeface="Calibri" panose="020F0502020204030204" pitchFamily="34" charset="0"/>
              </a:rPr>
              <a:t>Able to lead and encourage individuals and teams through change</a:t>
            </a:r>
            <a:endParaRPr lang="en-GB" sz="1500" dirty="0">
              <a:effectLst/>
              <a:ea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180340" algn="l"/>
                <a:tab pos="457200" algn="l"/>
              </a:tabLst>
            </a:pPr>
            <a:r>
              <a:rPr lang="en-US" sz="1500" dirty="0">
                <a:effectLst/>
                <a:ea typeface="Calibri" panose="020F0502020204030204" pitchFamily="34" charset="0"/>
              </a:rPr>
              <a:t>Manages time, workload and priorities to deadlines and strategic need</a:t>
            </a:r>
            <a:endParaRPr lang="en-GB" sz="1500" dirty="0">
              <a:effectLst/>
              <a:ea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180340" algn="l"/>
                <a:tab pos="457200" algn="l"/>
              </a:tabLst>
            </a:pPr>
            <a:r>
              <a:rPr lang="en-GB" sz="1500" dirty="0">
                <a:effectLst/>
                <a:ea typeface="Calibri" panose="020F0502020204030204" pitchFamily="34" charset="0"/>
              </a:rPr>
              <a:t>Flexible and able to re-prioritise as new demands arise</a:t>
            </a:r>
          </a:p>
          <a:p>
            <a:pPr marL="342900" lvl="0" indent="-342900">
              <a:lnSpc>
                <a:spcPct val="107000"/>
              </a:lnSpc>
              <a:spcAft>
                <a:spcPts val="0"/>
              </a:spcAft>
              <a:buFont typeface="Arial" panose="020B0604020202020204" pitchFamily="34" charset="0"/>
              <a:buChar char="•"/>
              <a:tabLst>
                <a:tab pos="180340" algn="l"/>
                <a:tab pos="457200" algn="l"/>
              </a:tabLst>
            </a:pPr>
            <a:r>
              <a:rPr lang="en-GB" sz="1500" dirty="0">
                <a:effectLst/>
                <a:ea typeface="Calibri" panose="020F0502020204030204" pitchFamily="34" charset="0"/>
              </a:rPr>
              <a:t>Builds strong working relationships with colleagues, students, university and external </a:t>
            </a:r>
            <a:r>
              <a:rPr lang="en-GB" sz="1500" dirty="0">
                <a:ea typeface="Calibri" panose="020F0502020204030204" pitchFamily="34" charset="0"/>
              </a:rPr>
              <a:t>partners and bodies</a:t>
            </a:r>
            <a:endParaRPr lang="en-GB" sz="1500" dirty="0">
              <a:effectLst/>
              <a:ea typeface="Calibri" panose="020F0502020204030204" pitchFamily="34" charset="0"/>
            </a:endParaRPr>
          </a:p>
          <a:p>
            <a:pPr>
              <a:lnSpc>
                <a:spcPct val="80000"/>
              </a:lnSpc>
              <a:spcAft>
                <a:spcPts val="0"/>
              </a:spcAft>
              <a:tabLst>
                <a:tab pos="180340" algn="l"/>
              </a:tabLst>
            </a:pPr>
            <a:endParaRPr lang="en-US" sz="1500" b="1" dirty="0">
              <a:effectLst/>
              <a:ea typeface="Calibri" panose="020F0502020204030204" pitchFamily="34" charset="0"/>
            </a:endParaRPr>
          </a:p>
          <a:p>
            <a:pPr>
              <a:lnSpc>
                <a:spcPct val="80000"/>
              </a:lnSpc>
              <a:spcAft>
                <a:spcPts val="0"/>
              </a:spcAft>
              <a:tabLst>
                <a:tab pos="180340" algn="l"/>
              </a:tabLst>
            </a:pPr>
            <a:r>
              <a:rPr lang="en-US" sz="1500" b="1" dirty="0">
                <a:effectLst/>
                <a:ea typeface="Calibri" panose="020F0502020204030204" pitchFamily="34" charset="0"/>
              </a:rPr>
              <a:t>Skills and experience:</a:t>
            </a:r>
            <a:endParaRPr lang="en-GB" sz="1500" b="1" dirty="0">
              <a:effectLst/>
              <a:ea typeface="Calibri" panose="020F0502020204030204" pitchFamily="34" charset="0"/>
            </a:endParaRPr>
          </a:p>
          <a:p>
            <a:pPr marL="342900" lvl="0" indent="-342900">
              <a:lnSpc>
                <a:spcPct val="107000"/>
              </a:lnSpc>
              <a:spcAft>
                <a:spcPts val="0"/>
              </a:spcAft>
              <a:buFont typeface="Arial" panose="020B0604020202020204" pitchFamily="34" charset="0"/>
              <a:buChar char="•"/>
              <a:tabLst>
                <a:tab pos="180340" algn="l"/>
                <a:tab pos="457200" algn="l"/>
              </a:tabLst>
            </a:pPr>
            <a:r>
              <a:rPr lang="en-GB" sz="1500" dirty="0">
                <a:ea typeface="Calibri" panose="020F0502020204030204" pitchFamily="34" charset="0"/>
              </a:rPr>
              <a:t>Knowledge of Accounting Standards and Charity Commission guidelines</a:t>
            </a:r>
          </a:p>
          <a:p>
            <a:pPr marL="342900" indent="-342900">
              <a:lnSpc>
                <a:spcPct val="107000"/>
              </a:lnSpc>
              <a:spcAft>
                <a:spcPts val="0"/>
              </a:spcAft>
              <a:buFont typeface="Arial" panose="020B0604020202020204" pitchFamily="34" charset="0"/>
              <a:buChar char="•"/>
              <a:tabLst>
                <a:tab pos="180340" algn="l"/>
                <a:tab pos="457200" algn="l"/>
              </a:tabLst>
            </a:pPr>
            <a:r>
              <a:rPr lang="en-US" sz="1500" dirty="0">
                <a:ea typeface="Calibri" panose="020F0502020204030204" pitchFamily="34" charset="0"/>
              </a:rPr>
              <a:t>Excellent interpersonal skills in communicating to a range of staff and groups</a:t>
            </a:r>
            <a:endParaRPr lang="en-GB" sz="1500" dirty="0">
              <a:ea typeface="Calibri" panose="020F0502020204030204" pitchFamily="34" charset="0"/>
            </a:endParaRPr>
          </a:p>
          <a:p>
            <a:pPr marL="342900" indent="-342900">
              <a:lnSpc>
                <a:spcPct val="107000"/>
              </a:lnSpc>
              <a:spcAft>
                <a:spcPts val="0"/>
              </a:spcAft>
              <a:buFont typeface="Arial" panose="020B0604020202020204" pitchFamily="34" charset="0"/>
              <a:buChar char="•"/>
              <a:tabLst>
                <a:tab pos="180340" algn="l"/>
                <a:tab pos="457200" algn="l"/>
              </a:tabLst>
            </a:pPr>
            <a:r>
              <a:rPr lang="en-GB" sz="1500" dirty="0">
                <a:ea typeface="Calibri" panose="020F0502020204030204" pitchFamily="34" charset="0"/>
              </a:rPr>
              <a:t>Strong analytical skills, extracting and manipulating data, particularly in Excel</a:t>
            </a:r>
          </a:p>
          <a:p>
            <a:pPr marL="342900" indent="-342900">
              <a:lnSpc>
                <a:spcPct val="107000"/>
              </a:lnSpc>
              <a:spcAft>
                <a:spcPts val="0"/>
              </a:spcAft>
              <a:buFont typeface="Arial" panose="020B0604020202020204" pitchFamily="34" charset="0"/>
              <a:buChar char="•"/>
              <a:tabLst>
                <a:tab pos="180340" algn="l"/>
                <a:tab pos="457200" algn="l"/>
              </a:tabLst>
            </a:pPr>
            <a:r>
              <a:rPr lang="en-US" sz="1500" dirty="0">
                <a:effectLst/>
                <a:ea typeface="Calibri" panose="020F0502020204030204" pitchFamily="34" charset="0"/>
              </a:rPr>
              <a:t>Experience and knowledge of </a:t>
            </a:r>
            <a:r>
              <a:rPr lang="en-US" sz="1500" dirty="0">
                <a:ea typeface="Calibri" panose="020F0502020204030204" pitchFamily="34" charset="0"/>
              </a:rPr>
              <a:t>m</a:t>
            </a:r>
            <a:r>
              <a:rPr lang="en-US" sz="1500" dirty="0">
                <a:effectLst/>
                <a:ea typeface="Calibri" panose="020F0502020204030204" pitchFamily="34" charset="0"/>
              </a:rPr>
              <a:t>anagement accounts preparation, in purchase/sales ledge management</a:t>
            </a:r>
            <a:r>
              <a:rPr lang="en-US" sz="1500" dirty="0">
                <a:ea typeface="Calibri" panose="020F0502020204030204" pitchFamily="34" charset="0"/>
              </a:rPr>
              <a:t>, </a:t>
            </a:r>
            <a:r>
              <a:rPr lang="en-US" sz="1500" dirty="0">
                <a:effectLst/>
                <a:ea typeface="Calibri" panose="020F0502020204030204" pitchFamily="34" charset="0"/>
              </a:rPr>
              <a:t>and fixed asset reporting</a:t>
            </a:r>
          </a:p>
          <a:p>
            <a:pPr marL="342900" indent="-342900">
              <a:lnSpc>
                <a:spcPct val="80000"/>
              </a:lnSpc>
              <a:spcAft>
                <a:spcPts val="0"/>
              </a:spcAft>
              <a:buFont typeface="Arial" panose="020B0604020202020204" pitchFamily="34" charset="0"/>
              <a:buChar char="•"/>
              <a:tabLst>
                <a:tab pos="180340" algn="l"/>
                <a:tab pos="457200" algn="l"/>
              </a:tabLst>
            </a:pPr>
            <a:endParaRPr lang="en-GB" sz="1500" dirty="0">
              <a:effectLst/>
              <a:ea typeface="Calibri" panose="020F0502020204030204" pitchFamily="34" charset="0"/>
            </a:endParaRPr>
          </a:p>
        </p:txBody>
      </p:sp>
      <p:sp>
        <p:nvSpPr>
          <p:cNvPr id="3" name="Title 2">
            <a:extLst>
              <a:ext uri="{FF2B5EF4-FFF2-40B4-BE49-F238E27FC236}">
                <a16:creationId xmlns:a16="http://schemas.microsoft.com/office/drawing/2014/main" id="{891BDD60-7203-4C1C-946D-5D42ACA4B80A}"/>
              </a:ext>
            </a:extLst>
          </p:cNvPr>
          <p:cNvSpPr>
            <a:spLocks noGrp="1"/>
          </p:cNvSpPr>
          <p:nvPr>
            <p:ph type="title"/>
          </p:nvPr>
        </p:nvSpPr>
        <p:spPr/>
        <p:txBody>
          <a:bodyPr>
            <a:normAutofit/>
          </a:bodyPr>
          <a:lstStyle/>
          <a:p>
            <a:r>
              <a:rPr lang="en-US" dirty="0"/>
              <a:t>About you</a:t>
            </a:r>
            <a:endParaRPr lang="en-GB" dirty="0"/>
          </a:p>
        </p:txBody>
      </p:sp>
    </p:spTree>
    <p:extLst>
      <p:ext uri="{BB962C8B-B14F-4D97-AF65-F5344CB8AC3E}">
        <p14:creationId xmlns:p14="http://schemas.microsoft.com/office/powerpoint/2010/main" val="3259376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D734E7-1EA2-47A0-99EA-561BC2898810}"/>
              </a:ext>
            </a:extLst>
          </p:cNvPr>
          <p:cNvSpPr>
            <a:spLocks noGrp="1"/>
          </p:cNvSpPr>
          <p:nvPr>
            <p:ph type="title"/>
          </p:nvPr>
        </p:nvSpPr>
        <p:spPr>
          <a:xfrm>
            <a:off x="681037" y="1216839"/>
            <a:ext cx="8543925" cy="1325563"/>
          </a:xfrm>
        </p:spPr>
        <p:txBody>
          <a:bodyPr/>
          <a:lstStyle/>
          <a:p>
            <a:pPr algn="l"/>
            <a:r>
              <a:rPr lang="en-GB" dirty="0"/>
              <a:t>Thank you.</a:t>
            </a:r>
          </a:p>
        </p:txBody>
      </p:sp>
      <p:sp>
        <p:nvSpPr>
          <p:cNvPr id="5" name="Rectangle 4">
            <a:extLst>
              <a:ext uri="{FF2B5EF4-FFF2-40B4-BE49-F238E27FC236}">
                <a16:creationId xmlns:a16="http://schemas.microsoft.com/office/drawing/2014/main" id="{76E28D67-545C-4D5C-B2BD-D93C5DA88528}"/>
              </a:ext>
            </a:extLst>
          </p:cNvPr>
          <p:cNvSpPr/>
          <p:nvPr/>
        </p:nvSpPr>
        <p:spPr>
          <a:xfrm>
            <a:off x="681037" y="2542402"/>
            <a:ext cx="4864100" cy="1569660"/>
          </a:xfrm>
          <a:prstGeom prst="rect">
            <a:avLst/>
          </a:prstGeom>
        </p:spPr>
        <p:txBody>
          <a:bodyPr wrap="square">
            <a:spAutoFit/>
          </a:bodyPr>
          <a:lstStyle/>
          <a:p>
            <a:r>
              <a:rPr lang="en-US" sz="3200" dirty="0">
                <a:solidFill>
                  <a:srgbClr val="FFFFFF"/>
                </a:solidFill>
                <a:latin typeface="Poppins Medium" panose="00000600000000000000" pitchFamily="2" charset="0"/>
                <a:cs typeface="Poppins Medium" panose="00000600000000000000" pitchFamily="2" charset="0"/>
              </a:rPr>
              <a:t>thesu@bath.ac.uk</a:t>
            </a:r>
          </a:p>
          <a:p>
            <a:r>
              <a:rPr lang="en-US" sz="3200" dirty="0">
                <a:solidFill>
                  <a:srgbClr val="FFFFFF"/>
                </a:solidFill>
                <a:latin typeface="Poppins Medium" panose="00000600000000000000" pitchFamily="2" charset="0"/>
                <a:cs typeface="Poppins Medium" panose="00000600000000000000" pitchFamily="2" charset="0"/>
              </a:rPr>
              <a:t>01225 38 3800</a:t>
            </a:r>
          </a:p>
          <a:p>
            <a:r>
              <a:rPr lang="en-US" sz="3200" dirty="0">
                <a:solidFill>
                  <a:srgbClr val="FFFFFF"/>
                </a:solidFill>
                <a:latin typeface="Poppins Medium" panose="00000600000000000000" pitchFamily="2" charset="0"/>
                <a:cs typeface="Poppins Medium" panose="00000600000000000000" pitchFamily="2" charset="0"/>
              </a:rPr>
              <a:t>www.thesubath.com</a:t>
            </a:r>
          </a:p>
        </p:txBody>
      </p:sp>
      <p:sp>
        <p:nvSpPr>
          <p:cNvPr id="6" name="TextBox 5">
            <a:extLst>
              <a:ext uri="{FF2B5EF4-FFF2-40B4-BE49-F238E27FC236}">
                <a16:creationId xmlns:a16="http://schemas.microsoft.com/office/drawing/2014/main" id="{EC699C65-D245-477E-98A7-BAB6D4E6BB92}"/>
              </a:ext>
            </a:extLst>
          </p:cNvPr>
          <p:cNvSpPr txBox="1"/>
          <p:nvPr/>
        </p:nvSpPr>
        <p:spPr>
          <a:xfrm>
            <a:off x="931580" y="4564590"/>
            <a:ext cx="1332000" cy="307777"/>
          </a:xfrm>
          <a:prstGeom prst="rect">
            <a:avLst/>
          </a:prstGeom>
          <a:noFill/>
        </p:spPr>
        <p:txBody>
          <a:bodyPr wrap="square" rtlCol="0">
            <a:spAutoFit/>
          </a:bodyPr>
          <a:lstStyle/>
          <a:p>
            <a:r>
              <a:rPr lang="en-US" sz="1400" dirty="0">
                <a:solidFill>
                  <a:srgbClr val="FFFFFF"/>
                </a:solidFill>
                <a:latin typeface="Poppins Medium" panose="00000600000000000000" pitchFamily="2" charset="0"/>
                <a:cs typeface="Poppins Medium" panose="00000600000000000000" pitchFamily="2" charset="0"/>
              </a:rPr>
              <a:t>@thesubath</a:t>
            </a:r>
          </a:p>
        </p:txBody>
      </p:sp>
      <p:sp>
        <p:nvSpPr>
          <p:cNvPr id="7" name="TextBox 6">
            <a:extLst>
              <a:ext uri="{FF2B5EF4-FFF2-40B4-BE49-F238E27FC236}">
                <a16:creationId xmlns:a16="http://schemas.microsoft.com/office/drawing/2014/main" id="{4A52AC6B-327C-4478-9C68-757C51900F0B}"/>
              </a:ext>
            </a:extLst>
          </p:cNvPr>
          <p:cNvSpPr txBox="1"/>
          <p:nvPr/>
        </p:nvSpPr>
        <p:spPr>
          <a:xfrm>
            <a:off x="2637479" y="4564589"/>
            <a:ext cx="1332000" cy="307777"/>
          </a:xfrm>
          <a:prstGeom prst="rect">
            <a:avLst/>
          </a:prstGeom>
          <a:noFill/>
        </p:spPr>
        <p:txBody>
          <a:bodyPr wrap="square" rtlCol="0">
            <a:spAutoFit/>
          </a:bodyPr>
          <a:lstStyle/>
          <a:p>
            <a:r>
              <a:rPr lang="en-US" sz="1400" dirty="0">
                <a:solidFill>
                  <a:srgbClr val="FFFFFF"/>
                </a:solidFill>
                <a:latin typeface="Poppins Medium" panose="00000600000000000000" pitchFamily="2" charset="0"/>
                <a:cs typeface="Poppins Medium" panose="00000600000000000000" pitchFamily="2" charset="0"/>
              </a:rPr>
              <a:t>@thesubath</a:t>
            </a:r>
          </a:p>
        </p:txBody>
      </p:sp>
      <p:sp>
        <p:nvSpPr>
          <p:cNvPr id="8" name="TextBox 7">
            <a:extLst>
              <a:ext uri="{FF2B5EF4-FFF2-40B4-BE49-F238E27FC236}">
                <a16:creationId xmlns:a16="http://schemas.microsoft.com/office/drawing/2014/main" id="{CFE8A539-7377-4A0F-9702-A25E530CE32A}"/>
              </a:ext>
            </a:extLst>
          </p:cNvPr>
          <p:cNvSpPr txBox="1"/>
          <p:nvPr/>
        </p:nvSpPr>
        <p:spPr>
          <a:xfrm>
            <a:off x="4286999" y="4564588"/>
            <a:ext cx="1332000" cy="307777"/>
          </a:xfrm>
          <a:prstGeom prst="rect">
            <a:avLst/>
          </a:prstGeom>
          <a:noFill/>
        </p:spPr>
        <p:txBody>
          <a:bodyPr wrap="square" rtlCol="0">
            <a:spAutoFit/>
          </a:bodyPr>
          <a:lstStyle/>
          <a:p>
            <a:r>
              <a:rPr lang="en-US" sz="1400" dirty="0">
                <a:solidFill>
                  <a:srgbClr val="FFFFFF"/>
                </a:solidFill>
                <a:latin typeface="Poppins Medium" panose="00000600000000000000" pitchFamily="2" charset="0"/>
                <a:cs typeface="Poppins Medium" panose="00000600000000000000" pitchFamily="2" charset="0"/>
              </a:rPr>
              <a:t>@thesubath</a:t>
            </a:r>
          </a:p>
        </p:txBody>
      </p:sp>
      <p:pic>
        <p:nvPicPr>
          <p:cNvPr id="9" name="Picture 8">
            <a:extLst>
              <a:ext uri="{FF2B5EF4-FFF2-40B4-BE49-F238E27FC236}">
                <a16:creationId xmlns:a16="http://schemas.microsoft.com/office/drawing/2014/main" id="{94606590-147A-4446-987B-F63104E221A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81037" y="4580996"/>
            <a:ext cx="250543" cy="252000"/>
          </a:xfrm>
          <a:prstGeom prst="rect">
            <a:avLst/>
          </a:prstGeom>
        </p:spPr>
      </p:pic>
      <p:pic>
        <p:nvPicPr>
          <p:cNvPr id="10" name="Picture 9">
            <a:extLst>
              <a:ext uri="{FF2B5EF4-FFF2-40B4-BE49-F238E27FC236}">
                <a16:creationId xmlns:a16="http://schemas.microsoft.com/office/drawing/2014/main" id="{3A994A5C-29F6-4EF8-A21A-20A716B50B2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383323" y="4572802"/>
            <a:ext cx="250608" cy="252000"/>
          </a:xfrm>
          <a:prstGeom prst="rect">
            <a:avLst/>
          </a:prstGeom>
        </p:spPr>
      </p:pic>
      <p:pic>
        <p:nvPicPr>
          <p:cNvPr id="11" name="Picture 10">
            <a:extLst>
              <a:ext uri="{FF2B5EF4-FFF2-40B4-BE49-F238E27FC236}">
                <a16:creationId xmlns:a16="http://schemas.microsoft.com/office/drawing/2014/main" id="{9F14F585-4CB7-4613-80E7-78E618DCC44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067796" y="4583695"/>
            <a:ext cx="219203" cy="188932"/>
          </a:xfrm>
          <a:prstGeom prst="rect">
            <a:avLst/>
          </a:prstGeom>
        </p:spPr>
      </p:pic>
      <p:sp>
        <p:nvSpPr>
          <p:cNvPr id="12" name="TextBox 11">
            <a:extLst>
              <a:ext uri="{FF2B5EF4-FFF2-40B4-BE49-F238E27FC236}">
                <a16:creationId xmlns:a16="http://schemas.microsoft.com/office/drawing/2014/main" id="{CFE8A539-7377-4A0F-9702-A25E530CE32A}"/>
              </a:ext>
            </a:extLst>
          </p:cNvPr>
          <p:cNvSpPr txBox="1"/>
          <p:nvPr/>
        </p:nvSpPr>
        <p:spPr>
          <a:xfrm>
            <a:off x="5643470" y="4510658"/>
            <a:ext cx="2492343" cy="369332"/>
          </a:xfrm>
          <a:prstGeom prst="rect">
            <a:avLst/>
          </a:prstGeom>
          <a:noFill/>
        </p:spPr>
        <p:txBody>
          <a:bodyPr wrap="square" rtlCol="0">
            <a:spAutoFit/>
          </a:bodyPr>
          <a:lstStyle/>
          <a:p>
            <a:r>
              <a:rPr lang="en-US" b="1" dirty="0">
                <a:solidFill>
                  <a:srgbClr val="FFFFFF"/>
                </a:solidFill>
                <a:latin typeface="Poppins Black" panose="00000A00000000000000" pitchFamily="2" charset="0"/>
                <a:cs typeface="Poppins Black" panose="00000A00000000000000" pitchFamily="2" charset="0"/>
              </a:rPr>
              <a:t>in</a:t>
            </a:r>
            <a:r>
              <a:rPr lang="en-US" sz="1400" dirty="0">
                <a:solidFill>
                  <a:srgbClr val="FFFFFF"/>
                </a:solidFill>
                <a:latin typeface="Poppins Medium" panose="00000600000000000000" pitchFamily="2" charset="0"/>
                <a:cs typeface="Poppins Medium" panose="00000600000000000000" pitchFamily="2" charset="0"/>
              </a:rPr>
              <a:t> /company/thesubath</a:t>
            </a:r>
          </a:p>
        </p:txBody>
      </p:sp>
    </p:spTree>
    <p:extLst>
      <p:ext uri="{BB962C8B-B14F-4D97-AF65-F5344CB8AC3E}">
        <p14:creationId xmlns:p14="http://schemas.microsoft.com/office/powerpoint/2010/main" val="13373155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79BF541-C5D2-4047-8038-29361D9F9AD9}" vid="{07E7F4D4-F06B-4AA4-9CE1-C7889231D1D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E3A51A36833C46A180BB90986602BF" ma:contentTypeVersion="3" ma:contentTypeDescription="Create a new document." ma:contentTypeScope="" ma:versionID="60c0ecac144aec064494ca518354c596">
  <xsd:schema xmlns:xsd="http://www.w3.org/2001/XMLSchema" xmlns:xs="http://www.w3.org/2001/XMLSchema" xmlns:p="http://schemas.microsoft.com/office/2006/metadata/properties" xmlns:ns2="401229aa-189c-4c21-97ca-8ca046669b9a" targetNamespace="http://schemas.microsoft.com/office/2006/metadata/properties" ma:root="true" ma:fieldsID="6ae5bc7179c477f54d1395094d8f7173" ns2:_="">
    <xsd:import namespace="401229aa-189c-4c21-97ca-8ca046669b9a"/>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1229aa-189c-4c21-97ca-8ca046669b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B85C4C2-FB1E-4850-A401-1C5CFCD159B8}"/>
</file>

<file path=customXml/itemProps2.xml><?xml version="1.0" encoding="utf-8"?>
<ds:datastoreItem xmlns:ds="http://schemas.openxmlformats.org/officeDocument/2006/customXml" ds:itemID="{6A82B36C-0DF8-4AD0-9EAD-54AEF5BBA338}"/>
</file>

<file path=customXml/itemProps3.xml><?xml version="1.0" encoding="utf-8"?>
<ds:datastoreItem xmlns:ds="http://schemas.openxmlformats.org/officeDocument/2006/customXml" ds:itemID="{E634CD54-E225-4642-B264-E19A121E057E}"/>
</file>

<file path=docMetadata/LabelInfo.xml><?xml version="1.0" encoding="utf-8"?>
<clbl:labelList xmlns:clbl="http://schemas.microsoft.com/office/2020/mipLabelMetadata">
  <clbl:label id="{377e3d22-4ea1-422d-b0ad-8fcc89406b9e}" enabled="0" method="" siteId="{377e3d22-4ea1-422d-b0ad-8fcc89406b9e}" removed="1"/>
</clbl:labelList>
</file>

<file path=docProps/app.xml><?xml version="1.0" encoding="utf-8"?>
<Properties xmlns="http://schemas.openxmlformats.org/officeDocument/2006/extended-properties" xmlns:vt="http://schemas.openxmlformats.org/officeDocument/2006/docPropsVTypes">
  <Template>SU Job Pack Template</Template>
  <TotalTime>0</TotalTime>
  <Words>1784</Words>
  <Application>Microsoft Office PowerPoint</Application>
  <PresentationFormat>A4 Paper (210x297 mm)</PresentationFormat>
  <Paragraphs>138</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Poppins</vt:lpstr>
      <vt:lpstr>Arial</vt:lpstr>
      <vt:lpstr>Poppins Medium</vt:lpstr>
      <vt:lpstr>Calibri</vt:lpstr>
      <vt:lpstr>Calibri Light</vt:lpstr>
      <vt:lpstr>Poppins Black</vt:lpstr>
      <vt:lpstr>Office Theme</vt:lpstr>
      <vt:lpstr>Finance Manager</vt:lpstr>
      <vt:lpstr>Welcome</vt:lpstr>
      <vt:lpstr>What we do</vt:lpstr>
      <vt:lpstr>Organisational Change &amp; Development</vt:lpstr>
      <vt:lpstr>Operations Team Structure</vt:lpstr>
      <vt:lpstr>Summary of the job</vt:lpstr>
      <vt:lpstr>Role overview</vt:lpstr>
      <vt:lpstr>Main responsibilities</vt:lpstr>
      <vt:lpstr>Main responsibilities</vt:lpstr>
      <vt:lpstr>Main responsibilities</vt:lpstr>
      <vt:lpstr>About you</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Peer Support Manager</dc:title>
  <dc:creator>Sam Cook</dc:creator>
  <cp:lastModifiedBy>Fiona Slaven</cp:lastModifiedBy>
  <cp:revision>45</cp:revision>
  <cp:lastPrinted>2021-01-06T10:56:54Z</cp:lastPrinted>
  <dcterms:created xsi:type="dcterms:W3CDTF">2020-08-26T19:23:52Z</dcterms:created>
  <dcterms:modified xsi:type="dcterms:W3CDTF">2026-08-27T09:27:49Z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0x0101006EE3A51A36833C46A180BB90986602BF</vt:lpwstr>
  </property>
</Properties>
</file>